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11"/>
  </p:notesMasterIdLst>
  <p:handoutMasterIdLst>
    <p:handoutMasterId r:id="rId12"/>
  </p:handoutMasterIdLst>
  <p:sldIdLst>
    <p:sldId id="461" r:id="rId2"/>
    <p:sldId id="771" r:id="rId3"/>
    <p:sldId id="597" r:id="rId4"/>
    <p:sldId id="767" r:id="rId5"/>
    <p:sldId id="735" r:id="rId6"/>
    <p:sldId id="599" r:id="rId7"/>
    <p:sldId id="779" r:id="rId8"/>
    <p:sldId id="782" r:id="rId9"/>
    <p:sldId id="772" r:id="rId10"/>
  </p:sldIdLst>
  <p:sldSz cx="6858000" cy="9144000" type="screen4x3"/>
  <p:notesSz cx="12115800" cy="18973800"/>
  <p:custDataLst>
    <p:tags r:id="rId13"/>
  </p:custDataLst>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61">
          <p15:clr>
            <a:srgbClr val="A4A3A4"/>
          </p15:clr>
        </p15:guide>
        <p15:guide id="2" orient="horz" pos="5509">
          <p15:clr>
            <a:srgbClr val="A4A3A4"/>
          </p15:clr>
        </p15:guide>
        <p15:guide id="3" orient="horz" pos="1248">
          <p15:clr>
            <a:srgbClr val="A4A3A4"/>
          </p15:clr>
        </p15:guide>
        <p15:guide id="4" orient="horz" pos="491">
          <p15:clr>
            <a:srgbClr val="A4A3A4"/>
          </p15:clr>
        </p15:guide>
        <p15:guide id="5" orient="horz" pos="837">
          <p15:clr>
            <a:srgbClr val="A4A3A4"/>
          </p15:clr>
        </p15:guide>
        <p15:guide id="6" orient="horz" pos="933">
          <p15:clr>
            <a:srgbClr val="A4A3A4"/>
          </p15:clr>
        </p15:guide>
        <p15:guide id="7" orient="horz" pos="5285">
          <p15:clr>
            <a:srgbClr val="A4A3A4"/>
          </p15:clr>
        </p15:guide>
        <p15:guide id="8" orient="horz" pos="4741">
          <p15:clr>
            <a:srgbClr val="A4A3A4"/>
          </p15:clr>
        </p15:guide>
        <p15:guide id="9" pos="393">
          <p15:clr>
            <a:srgbClr val="A4A3A4"/>
          </p15:clr>
        </p15:guide>
        <p15:guide id="10" pos="4259">
          <p15:clr>
            <a:srgbClr val="A4A3A4"/>
          </p15:clr>
        </p15:guide>
        <p15:guide id="11" pos="2156">
          <p15:clr>
            <a:srgbClr val="A4A3A4"/>
          </p15:clr>
        </p15:guide>
        <p15:guide id="12" pos="136">
          <p15:clr>
            <a:srgbClr val="A4A3A4"/>
          </p15:clr>
        </p15:guide>
        <p15:guide id="13" pos="297">
          <p15:clr>
            <a:srgbClr val="A4A3A4"/>
          </p15:clr>
        </p15:guide>
        <p15:guide id="14" pos="573">
          <p15:clr>
            <a:srgbClr val="A4A3A4"/>
          </p15:clr>
        </p15:guide>
      </p15:sldGuideLst>
    </p:ext>
    <p:ext uri="{2D200454-40CA-4A62-9FC3-DE9A4176ACB9}">
      <p15:notesGuideLst xmlns:p15="http://schemas.microsoft.com/office/powerpoint/2012/main">
        <p15:guide id="1" orient="horz" pos="5976">
          <p15:clr>
            <a:srgbClr val="A4A3A4"/>
          </p15:clr>
        </p15:guide>
        <p15:guide id="2" pos="38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FFFFFF"/>
    <a:srgbClr val="8000FF"/>
    <a:srgbClr val="4B7278"/>
    <a:srgbClr val="C39150"/>
    <a:srgbClr val="58662E"/>
    <a:srgbClr val="F7F7F7"/>
    <a:srgbClr val="4473B8"/>
    <a:srgbClr val="85B0DE"/>
    <a:srgbClr val="008B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674" autoAdjust="0"/>
    <p:restoredTop sz="99661" autoAdjust="0"/>
  </p:normalViewPr>
  <p:slideViewPr>
    <p:cSldViewPr snapToGrid="0">
      <p:cViewPr>
        <p:scale>
          <a:sx n="75" d="100"/>
          <a:sy n="75" d="100"/>
        </p:scale>
        <p:origin x="720" y="-56"/>
      </p:cViewPr>
      <p:guideLst>
        <p:guide orient="horz" pos="361"/>
        <p:guide orient="horz" pos="5509"/>
        <p:guide orient="horz" pos="1248"/>
        <p:guide orient="horz" pos="491"/>
        <p:guide orient="horz" pos="837"/>
        <p:guide orient="horz" pos="933"/>
        <p:guide orient="horz" pos="5285"/>
        <p:guide orient="horz" pos="4741"/>
        <p:guide pos="393"/>
        <p:guide pos="4259"/>
        <p:guide pos="2156"/>
        <p:guide pos="136"/>
        <p:guide pos="297"/>
        <p:guide pos="5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54" d="100"/>
          <a:sy n="54" d="100"/>
        </p:scale>
        <p:origin x="-3432" y="-144"/>
      </p:cViewPr>
      <p:guideLst>
        <p:guide orient="horz" pos="5976"/>
        <p:guide pos="3816"/>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tags" Target="tags/tag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Book Antiqua"/>
                <a:ea typeface="+mn-ea"/>
                <a:cs typeface="+mn-cs"/>
              </a:defRPr>
            </a:lvl1pPr>
          </a:lstStyle>
          <a:p>
            <a:pPr>
              <a:defRPr/>
            </a:pPr>
            <a:endParaRPr lang="en-US" dirty="0">
              <a:latin typeface="Arial"/>
            </a:endParaRPr>
          </a:p>
        </p:txBody>
      </p:sp>
      <p:sp>
        <p:nvSpPr>
          <p:cNvPr id="462851" name="Rectangle 3"/>
          <p:cNvSpPr>
            <a:spLocks noGrp="1" noChangeArrowheads="1"/>
          </p:cNvSpPr>
          <p:nvPr>
            <p:ph type="dt" sz="quarter" idx="1"/>
          </p:nvPr>
        </p:nvSpPr>
        <p:spPr bwMode="auto">
          <a:xfrm>
            <a:off x="6862763" y="0"/>
            <a:ext cx="5248275"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Book Antiqua"/>
                <a:ea typeface="+mn-ea"/>
                <a:cs typeface="+mn-cs"/>
              </a:defRPr>
            </a:lvl1pPr>
          </a:lstStyle>
          <a:p>
            <a:pPr>
              <a:defRPr/>
            </a:pPr>
            <a:endParaRPr lang="en-US" dirty="0">
              <a:latin typeface="Arial"/>
            </a:endParaRPr>
          </a:p>
        </p:txBody>
      </p:sp>
      <p:sp>
        <p:nvSpPr>
          <p:cNvPr id="462852" name="Rectangle 4"/>
          <p:cNvSpPr>
            <a:spLocks noGrp="1" noChangeArrowheads="1"/>
          </p:cNvSpPr>
          <p:nvPr>
            <p:ph type="ftr" sz="quarter" idx="2"/>
          </p:nvPr>
        </p:nvSpPr>
        <p:spPr bwMode="auto">
          <a:xfrm>
            <a:off x="0" y="18019713"/>
            <a:ext cx="5249863"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Book Antiqua"/>
                <a:ea typeface="+mn-ea"/>
                <a:cs typeface="+mn-cs"/>
              </a:defRPr>
            </a:lvl1pPr>
          </a:lstStyle>
          <a:p>
            <a:pPr>
              <a:defRPr/>
            </a:pPr>
            <a:endParaRPr lang="en-US" dirty="0">
              <a:latin typeface="Arial"/>
            </a:endParaRPr>
          </a:p>
        </p:txBody>
      </p:sp>
      <p:sp>
        <p:nvSpPr>
          <p:cNvPr id="462853" name="Rectangle 5"/>
          <p:cNvSpPr>
            <a:spLocks noGrp="1" noChangeArrowheads="1"/>
          </p:cNvSpPr>
          <p:nvPr>
            <p:ph type="sldNum" sz="quarter" idx="3"/>
          </p:nvPr>
        </p:nvSpPr>
        <p:spPr bwMode="auto">
          <a:xfrm>
            <a:off x="6862763" y="18019713"/>
            <a:ext cx="5248275"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Book Antiqua"/>
                <a:cs typeface="Arial" charset="0"/>
              </a:defRPr>
            </a:lvl1pPr>
          </a:lstStyle>
          <a:p>
            <a:pPr>
              <a:defRPr/>
            </a:pPr>
            <a:fld id="{D193BB49-846E-314B-BE1E-116F76B51356}" type="slidenum">
              <a:rPr lang="en-US">
                <a:latin typeface="Arial"/>
                <a:cs typeface="Arial"/>
              </a:rPr>
              <a:pPr>
                <a:defRPr/>
              </a:pPr>
              <a:t>‹#›</a:t>
            </a:fld>
            <a:endParaRPr lang="en-US" dirty="0">
              <a:latin typeface="Arial"/>
              <a:cs typeface="Arial"/>
            </a:endParaRPr>
          </a:p>
        </p:txBody>
      </p:sp>
    </p:spTree>
    <p:extLst>
      <p:ext uri="{BB962C8B-B14F-4D97-AF65-F5344CB8AC3E}">
        <p14:creationId xmlns:p14="http://schemas.microsoft.com/office/powerpoint/2010/main" val="3514079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Arial"/>
                <a:ea typeface="+mn-ea"/>
                <a:cs typeface="+mn-cs"/>
              </a:defRPr>
            </a:lvl1pPr>
          </a:lstStyle>
          <a:p>
            <a:pPr>
              <a:defRPr/>
            </a:pPr>
            <a:endParaRPr lang="en-US" dirty="0"/>
          </a:p>
        </p:txBody>
      </p:sp>
      <p:sp>
        <p:nvSpPr>
          <p:cNvPr id="581635" name="Rectangle 3"/>
          <p:cNvSpPr>
            <a:spLocks noGrp="1" noChangeArrowheads="1"/>
          </p:cNvSpPr>
          <p:nvPr>
            <p:ph type="dt" idx="1"/>
          </p:nvPr>
        </p:nvSpPr>
        <p:spPr bwMode="auto">
          <a:xfrm>
            <a:off x="6865938" y="0"/>
            <a:ext cx="5249862"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Arial"/>
                <a:ea typeface="+mn-ea"/>
                <a:cs typeface="+mn-cs"/>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3389313" y="1423988"/>
            <a:ext cx="5337175" cy="7115175"/>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81637" name="Rectangle 5"/>
          <p:cNvSpPr>
            <a:spLocks noGrp="1" noChangeArrowheads="1"/>
          </p:cNvSpPr>
          <p:nvPr>
            <p:ph type="body" sz="quarter" idx="3"/>
          </p:nvPr>
        </p:nvSpPr>
        <p:spPr bwMode="auto">
          <a:xfrm>
            <a:off x="1614488" y="9013825"/>
            <a:ext cx="8886825" cy="853598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81638" name="Rectangle 6"/>
          <p:cNvSpPr>
            <a:spLocks noGrp="1" noChangeArrowheads="1"/>
          </p:cNvSpPr>
          <p:nvPr>
            <p:ph type="ftr" sz="quarter" idx="4"/>
          </p:nvPr>
        </p:nvSpPr>
        <p:spPr bwMode="auto">
          <a:xfrm>
            <a:off x="0" y="18026063"/>
            <a:ext cx="5249863"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Arial"/>
                <a:ea typeface="+mn-ea"/>
                <a:cs typeface="+mn-cs"/>
              </a:defRPr>
            </a:lvl1pPr>
          </a:lstStyle>
          <a:p>
            <a:pPr>
              <a:defRPr/>
            </a:pPr>
            <a:endParaRPr lang="en-US" dirty="0"/>
          </a:p>
        </p:txBody>
      </p:sp>
      <p:sp>
        <p:nvSpPr>
          <p:cNvPr id="581639" name="Rectangle 7"/>
          <p:cNvSpPr>
            <a:spLocks noGrp="1" noChangeArrowheads="1"/>
          </p:cNvSpPr>
          <p:nvPr>
            <p:ph type="sldNum" sz="quarter" idx="5"/>
          </p:nvPr>
        </p:nvSpPr>
        <p:spPr bwMode="auto">
          <a:xfrm>
            <a:off x="6865938" y="18026063"/>
            <a:ext cx="5249862"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Arial"/>
                <a:cs typeface="Arial"/>
              </a:defRPr>
            </a:lvl1pPr>
          </a:lstStyle>
          <a:p>
            <a:pPr>
              <a:defRPr/>
            </a:pPr>
            <a:fld id="{8798D062-9C67-0E48-8672-645B49C5B7AF}" type="slidenum">
              <a:rPr lang="en-US" smtClean="0"/>
              <a:pPr>
                <a:defRPr/>
              </a:pPr>
              <a:t>‹#›</a:t>
            </a:fld>
            <a:endParaRPr lang="en-US" dirty="0"/>
          </a:p>
        </p:txBody>
      </p:sp>
    </p:spTree>
    <p:extLst>
      <p:ext uri="{BB962C8B-B14F-4D97-AF65-F5344CB8AC3E}">
        <p14:creationId xmlns:p14="http://schemas.microsoft.com/office/powerpoint/2010/main" val="344493484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528763" eaLnBrk="0" hangingPunct="0">
              <a:defRPr sz="2400">
                <a:solidFill>
                  <a:schemeClr val="tx1"/>
                </a:solidFill>
                <a:latin typeface="Arial" charset="0"/>
                <a:ea typeface="ＭＳ Ｐゴシック" charset="0"/>
                <a:cs typeface="ＭＳ Ｐゴシック" charset="0"/>
              </a:defRPr>
            </a:lvl1pPr>
            <a:lvl2pPr marL="742950" indent="-285750" defTabSz="1528763" eaLnBrk="0" hangingPunct="0">
              <a:defRPr sz="2400">
                <a:solidFill>
                  <a:schemeClr val="tx1"/>
                </a:solidFill>
                <a:latin typeface="Arial" charset="0"/>
                <a:ea typeface="ＭＳ Ｐゴシック" charset="0"/>
              </a:defRPr>
            </a:lvl2pPr>
            <a:lvl3pPr marL="1143000" indent="-228600" defTabSz="1528763" eaLnBrk="0" hangingPunct="0">
              <a:defRPr sz="2400">
                <a:solidFill>
                  <a:schemeClr val="tx1"/>
                </a:solidFill>
                <a:latin typeface="Arial" charset="0"/>
                <a:ea typeface="ＭＳ Ｐゴシック" charset="0"/>
              </a:defRPr>
            </a:lvl3pPr>
            <a:lvl4pPr marL="1600200" indent="-228600" defTabSz="1528763" eaLnBrk="0" hangingPunct="0">
              <a:defRPr sz="2400">
                <a:solidFill>
                  <a:schemeClr val="tx1"/>
                </a:solidFill>
                <a:latin typeface="Arial" charset="0"/>
                <a:ea typeface="ＭＳ Ｐゴシック" charset="0"/>
              </a:defRPr>
            </a:lvl4pPr>
            <a:lvl5pPr marL="2057400" indent="-228600" defTabSz="1528763" eaLnBrk="0" hangingPunct="0">
              <a:defRPr sz="2400">
                <a:solidFill>
                  <a:schemeClr val="tx1"/>
                </a:solidFill>
                <a:latin typeface="Arial" charset="0"/>
                <a:ea typeface="ＭＳ Ｐゴシック" charset="0"/>
              </a:defRPr>
            </a:lvl5pPr>
            <a:lvl6pPr marL="2514600" indent="-228600" defTabSz="15287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5287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5287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528763" eaLnBrk="0" fontAlgn="base" hangingPunct="0">
              <a:spcBef>
                <a:spcPct val="0"/>
              </a:spcBef>
              <a:spcAft>
                <a:spcPct val="0"/>
              </a:spcAft>
              <a:defRPr sz="2400">
                <a:solidFill>
                  <a:schemeClr val="tx1"/>
                </a:solidFill>
                <a:latin typeface="Arial" charset="0"/>
                <a:ea typeface="ＭＳ Ｐゴシック" charset="0"/>
              </a:defRPr>
            </a:lvl9pPr>
          </a:lstStyle>
          <a:p>
            <a:fld id="{4E7BC48C-7E22-1A42-A0FB-14A9A6106533}" type="slidenum">
              <a:rPr lang="en-US" sz="2000">
                <a:latin typeface="Arial"/>
              </a:rPr>
              <a:pPr/>
              <a:t>1</a:t>
            </a:fld>
            <a:endParaRPr lang="en-US" sz="2000" dirty="0">
              <a:latin typeface="Arial"/>
            </a:endParaRPr>
          </a:p>
        </p:txBody>
      </p:sp>
      <p:sp>
        <p:nvSpPr>
          <p:cNvPr id="16386" name="Rectangle 2"/>
          <p:cNvSpPr>
            <a:spLocks noGrp="1" noRot="1" noChangeAspect="1" noChangeArrowheads="1" noTextEdit="1"/>
          </p:cNvSpPr>
          <p:nvPr>
            <p:ph type="sldImg"/>
          </p:nvPr>
        </p:nvSpPr>
        <p:spPr>
          <a:xfrm>
            <a:off x="3389313" y="1423988"/>
            <a:ext cx="5337175" cy="7115175"/>
          </a:xfrm>
          <a:ln/>
        </p:spPr>
      </p:sp>
      <p:sp>
        <p:nvSpPr>
          <p:cNvPr id="163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Tree>
    <p:extLst>
      <p:ext uri="{BB962C8B-B14F-4D97-AF65-F5344CB8AC3E}">
        <p14:creationId xmlns:p14="http://schemas.microsoft.com/office/powerpoint/2010/main" val="112896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300">
                <a:solidFill>
                  <a:schemeClr val="tx1"/>
                </a:solidFill>
                <a:latin typeface="Times New Roman" charset="0"/>
                <a:ea typeface="ＭＳ Ｐゴシック" charset="0"/>
              </a:defRPr>
            </a:lvl1pPr>
            <a:lvl2pPr marL="1443403" indent="-555155">
              <a:defRPr sz="2300">
                <a:solidFill>
                  <a:schemeClr val="tx1"/>
                </a:solidFill>
                <a:latin typeface="Times New Roman" charset="0"/>
                <a:ea typeface="ＭＳ Ｐゴシック" charset="0"/>
              </a:defRPr>
            </a:lvl2pPr>
            <a:lvl3pPr marL="2220620" indent="-444124">
              <a:defRPr sz="2300">
                <a:solidFill>
                  <a:schemeClr val="tx1"/>
                </a:solidFill>
                <a:latin typeface="Times New Roman" charset="0"/>
                <a:ea typeface="ＭＳ Ｐゴシック" charset="0"/>
              </a:defRPr>
            </a:lvl3pPr>
            <a:lvl4pPr marL="3108869" indent="-444124">
              <a:defRPr sz="2300">
                <a:solidFill>
                  <a:schemeClr val="tx1"/>
                </a:solidFill>
                <a:latin typeface="Times New Roman" charset="0"/>
                <a:ea typeface="ＭＳ Ｐゴシック" charset="0"/>
              </a:defRPr>
            </a:lvl4pPr>
            <a:lvl5pPr marL="3997117" indent="-444124">
              <a:defRPr sz="2300">
                <a:solidFill>
                  <a:schemeClr val="tx1"/>
                </a:solidFill>
                <a:latin typeface="Times New Roman" charset="0"/>
                <a:ea typeface="ＭＳ Ｐゴシック" charset="0"/>
              </a:defRPr>
            </a:lvl5pPr>
            <a:lvl6pPr marL="4885365" indent="-444124" eaLnBrk="0" fontAlgn="base" hangingPunct="0">
              <a:spcBef>
                <a:spcPct val="30000"/>
              </a:spcBef>
              <a:spcAft>
                <a:spcPct val="0"/>
              </a:spcAft>
              <a:defRPr sz="2300">
                <a:solidFill>
                  <a:schemeClr val="tx1"/>
                </a:solidFill>
                <a:latin typeface="Times New Roman" charset="0"/>
                <a:ea typeface="ＭＳ Ｐゴシック" charset="0"/>
              </a:defRPr>
            </a:lvl6pPr>
            <a:lvl7pPr marL="5773613" indent="-444124" eaLnBrk="0" fontAlgn="base" hangingPunct="0">
              <a:spcBef>
                <a:spcPct val="30000"/>
              </a:spcBef>
              <a:spcAft>
                <a:spcPct val="0"/>
              </a:spcAft>
              <a:defRPr sz="2300">
                <a:solidFill>
                  <a:schemeClr val="tx1"/>
                </a:solidFill>
                <a:latin typeface="Times New Roman" charset="0"/>
                <a:ea typeface="ＭＳ Ｐゴシック" charset="0"/>
              </a:defRPr>
            </a:lvl7pPr>
            <a:lvl8pPr marL="6661861" indent="-444124" eaLnBrk="0" fontAlgn="base" hangingPunct="0">
              <a:spcBef>
                <a:spcPct val="30000"/>
              </a:spcBef>
              <a:spcAft>
                <a:spcPct val="0"/>
              </a:spcAft>
              <a:defRPr sz="2300">
                <a:solidFill>
                  <a:schemeClr val="tx1"/>
                </a:solidFill>
                <a:latin typeface="Times New Roman" charset="0"/>
                <a:ea typeface="ＭＳ Ｐゴシック" charset="0"/>
              </a:defRPr>
            </a:lvl8pPr>
            <a:lvl9pPr marL="7550109" indent="-444124" eaLnBrk="0" fontAlgn="base" hangingPunct="0">
              <a:spcBef>
                <a:spcPct val="30000"/>
              </a:spcBef>
              <a:spcAft>
                <a:spcPct val="0"/>
              </a:spcAft>
              <a:defRPr sz="2300">
                <a:solidFill>
                  <a:schemeClr val="tx1"/>
                </a:solidFill>
                <a:latin typeface="Times New Roman" charset="0"/>
                <a:ea typeface="ＭＳ Ｐゴシック" charset="0"/>
              </a:defRPr>
            </a:lvl9pPr>
          </a:lstStyle>
          <a:p>
            <a:fld id="{6BF92241-E8AB-3B47-84D2-838379DD4EFA}" type="slidenum">
              <a:rPr lang="en-US">
                <a:latin typeface="Arial"/>
              </a:rPr>
              <a:pPr/>
              <a:t>2</a:t>
            </a:fld>
            <a:endParaRPr lang="en-US" dirty="0">
              <a:latin typeface="Arial"/>
            </a:endParaRPr>
          </a:p>
        </p:txBody>
      </p:sp>
      <p:sp>
        <p:nvSpPr>
          <p:cNvPr id="4099" name="Rectangle 2"/>
          <p:cNvSpPr>
            <a:spLocks noGrp="1" noRot="1" noChangeAspect="1" noChangeArrowheads="1" noTextEdit="1"/>
          </p:cNvSpPr>
          <p:nvPr>
            <p:ph type="sldImg"/>
          </p:nvPr>
        </p:nvSpPr>
        <p:spPr>
          <a:xfrm>
            <a:off x="3389313" y="1423988"/>
            <a:ext cx="5337175" cy="7115175"/>
          </a:xfrm>
          <a:ln/>
        </p:spPr>
      </p:sp>
      <p:sp>
        <p:nvSpPr>
          <p:cNvPr id="410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extLst>
      <p:ext uri="{BB962C8B-B14F-4D97-AF65-F5344CB8AC3E}">
        <p14:creationId xmlns:p14="http://schemas.microsoft.com/office/powerpoint/2010/main" val="151709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300">
                <a:solidFill>
                  <a:schemeClr val="tx1"/>
                </a:solidFill>
                <a:latin typeface="Times New Roman" charset="0"/>
                <a:ea typeface="ＭＳ Ｐゴシック" charset="0"/>
              </a:defRPr>
            </a:lvl1pPr>
            <a:lvl2pPr marL="1443403" indent="-555155">
              <a:defRPr sz="2300">
                <a:solidFill>
                  <a:schemeClr val="tx1"/>
                </a:solidFill>
                <a:latin typeface="Times New Roman" charset="0"/>
                <a:ea typeface="ＭＳ Ｐゴシック" charset="0"/>
              </a:defRPr>
            </a:lvl2pPr>
            <a:lvl3pPr marL="2220620" indent="-444124">
              <a:defRPr sz="2300">
                <a:solidFill>
                  <a:schemeClr val="tx1"/>
                </a:solidFill>
                <a:latin typeface="Times New Roman" charset="0"/>
                <a:ea typeface="ＭＳ Ｐゴシック" charset="0"/>
              </a:defRPr>
            </a:lvl3pPr>
            <a:lvl4pPr marL="3108869" indent="-444124">
              <a:defRPr sz="2300">
                <a:solidFill>
                  <a:schemeClr val="tx1"/>
                </a:solidFill>
                <a:latin typeface="Times New Roman" charset="0"/>
                <a:ea typeface="ＭＳ Ｐゴシック" charset="0"/>
              </a:defRPr>
            </a:lvl4pPr>
            <a:lvl5pPr marL="3997117" indent="-444124">
              <a:defRPr sz="2300">
                <a:solidFill>
                  <a:schemeClr val="tx1"/>
                </a:solidFill>
                <a:latin typeface="Times New Roman" charset="0"/>
                <a:ea typeface="ＭＳ Ｐゴシック" charset="0"/>
              </a:defRPr>
            </a:lvl5pPr>
            <a:lvl6pPr marL="4885365" indent="-444124" eaLnBrk="0" fontAlgn="base" hangingPunct="0">
              <a:spcBef>
                <a:spcPct val="30000"/>
              </a:spcBef>
              <a:spcAft>
                <a:spcPct val="0"/>
              </a:spcAft>
              <a:defRPr sz="2300">
                <a:solidFill>
                  <a:schemeClr val="tx1"/>
                </a:solidFill>
                <a:latin typeface="Times New Roman" charset="0"/>
                <a:ea typeface="ＭＳ Ｐゴシック" charset="0"/>
              </a:defRPr>
            </a:lvl6pPr>
            <a:lvl7pPr marL="5773613" indent="-444124" eaLnBrk="0" fontAlgn="base" hangingPunct="0">
              <a:spcBef>
                <a:spcPct val="30000"/>
              </a:spcBef>
              <a:spcAft>
                <a:spcPct val="0"/>
              </a:spcAft>
              <a:defRPr sz="2300">
                <a:solidFill>
                  <a:schemeClr val="tx1"/>
                </a:solidFill>
                <a:latin typeface="Times New Roman" charset="0"/>
                <a:ea typeface="ＭＳ Ｐゴシック" charset="0"/>
              </a:defRPr>
            </a:lvl7pPr>
            <a:lvl8pPr marL="6661861" indent="-444124" eaLnBrk="0" fontAlgn="base" hangingPunct="0">
              <a:spcBef>
                <a:spcPct val="30000"/>
              </a:spcBef>
              <a:spcAft>
                <a:spcPct val="0"/>
              </a:spcAft>
              <a:defRPr sz="2300">
                <a:solidFill>
                  <a:schemeClr val="tx1"/>
                </a:solidFill>
                <a:latin typeface="Times New Roman" charset="0"/>
                <a:ea typeface="ＭＳ Ｐゴシック" charset="0"/>
              </a:defRPr>
            </a:lvl8pPr>
            <a:lvl9pPr marL="7550109" indent="-444124" eaLnBrk="0" fontAlgn="base" hangingPunct="0">
              <a:spcBef>
                <a:spcPct val="30000"/>
              </a:spcBef>
              <a:spcAft>
                <a:spcPct val="0"/>
              </a:spcAft>
              <a:defRPr sz="2300">
                <a:solidFill>
                  <a:schemeClr val="tx1"/>
                </a:solidFill>
                <a:latin typeface="Times New Roman" charset="0"/>
                <a:ea typeface="ＭＳ Ｐゴシック" charset="0"/>
              </a:defRPr>
            </a:lvl9pPr>
          </a:lstStyle>
          <a:p>
            <a:fld id="{6BF92241-E8AB-3B47-84D2-838379DD4EFA}" type="slidenum">
              <a:rPr lang="en-US">
                <a:latin typeface="Arial"/>
              </a:rPr>
              <a:pPr/>
              <a:t>3</a:t>
            </a:fld>
            <a:endParaRPr lang="en-US" dirty="0">
              <a:latin typeface="Arial"/>
            </a:endParaRPr>
          </a:p>
        </p:txBody>
      </p:sp>
      <p:sp>
        <p:nvSpPr>
          <p:cNvPr id="4099" name="Rectangle 2"/>
          <p:cNvSpPr>
            <a:spLocks noGrp="1" noRot="1" noChangeAspect="1" noChangeArrowheads="1" noTextEdit="1"/>
          </p:cNvSpPr>
          <p:nvPr>
            <p:ph type="sldImg"/>
          </p:nvPr>
        </p:nvSpPr>
        <p:spPr>
          <a:xfrm>
            <a:off x="3389313" y="1423988"/>
            <a:ext cx="5337175" cy="7115175"/>
          </a:xfrm>
          <a:ln/>
        </p:spPr>
      </p:sp>
      <p:sp>
        <p:nvSpPr>
          <p:cNvPr id="410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extLst>
      <p:ext uri="{BB962C8B-B14F-4D97-AF65-F5344CB8AC3E}">
        <p14:creationId xmlns:p14="http://schemas.microsoft.com/office/powerpoint/2010/main" val="141952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300">
                <a:solidFill>
                  <a:schemeClr val="tx1"/>
                </a:solidFill>
                <a:latin typeface="Times New Roman" charset="0"/>
                <a:ea typeface="ＭＳ Ｐゴシック" charset="0"/>
              </a:defRPr>
            </a:lvl1pPr>
            <a:lvl2pPr marL="1443403" indent="-555155">
              <a:defRPr sz="2300">
                <a:solidFill>
                  <a:schemeClr val="tx1"/>
                </a:solidFill>
                <a:latin typeface="Times New Roman" charset="0"/>
                <a:ea typeface="ＭＳ Ｐゴシック" charset="0"/>
              </a:defRPr>
            </a:lvl2pPr>
            <a:lvl3pPr marL="2220620" indent="-444124">
              <a:defRPr sz="2300">
                <a:solidFill>
                  <a:schemeClr val="tx1"/>
                </a:solidFill>
                <a:latin typeface="Times New Roman" charset="0"/>
                <a:ea typeface="ＭＳ Ｐゴシック" charset="0"/>
              </a:defRPr>
            </a:lvl3pPr>
            <a:lvl4pPr marL="3108869" indent="-444124">
              <a:defRPr sz="2300">
                <a:solidFill>
                  <a:schemeClr val="tx1"/>
                </a:solidFill>
                <a:latin typeface="Times New Roman" charset="0"/>
                <a:ea typeface="ＭＳ Ｐゴシック" charset="0"/>
              </a:defRPr>
            </a:lvl4pPr>
            <a:lvl5pPr marL="3997117" indent="-444124">
              <a:defRPr sz="2300">
                <a:solidFill>
                  <a:schemeClr val="tx1"/>
                </a:solidFill>
                <a:latin typeface="Times New Roman" charset="0"/>
                <a:ea typeface="ＭＳ Ｐゴシック" charset="0"/>
              </a:defRPr>
            </a:lvl5pPr>
            <a:lvl6pPr marL="4885365" indent="-444124" eaLnBrk="0" fontAlgn="base" hangingPunct="0">
              <a:spcBef>
                <a:spcPct val="30000"/>
              </a:spcBef>
              <a:spcAft>
                <a:spcPct val="0"/>
              </a:spcAft>
              <a:defRPr sz="2300">
                <a:solidFill>
                  <a:schemeClr val="tx1"/>
                </a:solidFill>
                <a:latin typeface="Times New Roman" charset="0"/>
                <a:ea typeface="ＭＳ Ｐゴシック" charset="0"/>
              </a:defRPr>
            </a:lvl6pPr>
            <a:lvl7pPr marL="5773613" indent="-444124" eaLnBrk="0" fontAlgn="base" hangingPunct="0">
              <a:spcBef>
                <a:spcPct val="30000"/>
              </a:spcBef>
              <a:spcAft>
                <a:spcPct val="0"/>
              </a:spcAft>
              <a:defRPr sz="2300">
                <a:solidFill>
                  <a:schemeClr val="tx1"/>
                </a:solidFill>
                <a:latin typeface="Times New Roman" charset="0"/>
                <a:ea typeface="ＭＳ Ｐゴシック" charset="0"/>
              </a:defRPr>
            </a:lvl7pPr>
            <a:lvl8pPr marL="6661861" indent="-444124" eaLnBrk="0" fontAlgn="base" hangingPunct="0">
              <a:spcBef>
                <a:spcPct val="30000"/>
              </a:spcBef>
              <a:spcAft>
                <a:spcPct val="0"/>
              </a:spcAft>
              <a:defRPr sz="2300">
                <a:solidFill>
                  <a:schemeClr val="tx1"/>
                </a:solidFill>
                <a:latin typeface="Times New Roman" charset="0"/>
                <a:ea typeface="ＭＳ Ｐゴシック" charset="0"/>
              </a:defRPr>
            </a:lvl8pPr>
            <a:lvl9pPr marL="7550109" indent="-444124" eaLnBrk="0" fontAlgn="base" hangingPunct="0">
              <a:spcBef>
                <a:spcPct val="30000"/>
              </a:spcBef>
              <a:spcAft>
                <a:spcPct val="0"/>
              </a:spcAft>
              <a:defRPr sz="2300">
                <a:solidFill>
                  <a:schemeClr val="tx1"/>
                </a:solidFill>
                <a:latin typeface="Times New Roman" charset="0"/>
                <a:ea typeface="ＭＳ Ｐゴシック" charset="0"/>
              </a:defRPr>
            </a:lvl9pPr>
          </a:lstStyle>
          <a:p>
            <a:fld id="{6BF92241-E8AB-3B47-84D2-838379DD4EFA}" type="slidenum">
              <a:rPr lang="en-US">
                <a:latin typeface="Arial"/>
              </a:rPr>
              <a:pPr/>
              <a:t>5</a:t>
            </a:fld>
            <a:endParaRPr lang="en-US" dirty="0">
              <a:latin typeface="Arial"/>
            </a:endParaRPr>
          </a:p>
        </p:txBody>
      </p:sp>
      <p:sp>
        <p:nvSpPr>
          <p:cNvPr id="4099" name="Rectangle 2"/>
          <p:cNvSpPr>
            <a:spLocks noGrp="1" noRot="1" noChangeAspect="1" noChangeArrowheads="1" noTextEdit="1"/>
          </p:cNvSpPr>
          <p:nvPr>
            <p:ph type="sldImg"/>
          </p:nvPr>
        </p:nvSpPr>
        <p:spPr>
          <a:xfrm>
            <a:off x="3389313" y="1423988"/>
            <a:ext cx="5337175" cy="7115175"/>
          </a:xfrm>
          <a:ln/>
        </p:spPr>
      </p:sp>
      <p:sp>
        <p:nvSpPr>
          <p:cNvPr id="410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extLst>
      <p:ext uri="{BB962C8B-B14F-4D97-AF65-F5344CB8AC3E}">
        <p14:creationId xmlns:p14="http://schemas.microsoft.com/office/powerpoint/2010/main" val="31836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300">
                <a:solidFill>
                  <a:schemeClr val="tx1"/>
                </a:solidFill>
                <a:latin typeface="Times New Roman" charset="0"/>
                <a:ea typeface="ＭＳ Ｐゴシック" charset="0"/>
              </a:defRPr>
            </a:lvl1pPr>
            <a:lvl2pPr marL="1443403" indent="-555155">
              <a:defRPr sz="2300">
                <a:solidFill>
                  <a:schemeClr val="tx1"/>
                </a:solidFill>
                <a:latin typeface="Times New Roman" charset="0"/>
                <a:ea typeface="ＭＳ Ｐゴシック" charset="0"/>
              </a:defRPr>
            </a:lvl2pPr>
            <a:lvl3pPr marL="2220620" indent="-444124">
              <a:defRPr sz="2300">
                <a:solidFill>
                  <a:schemeClr val="tx1"/>
                </a:solidFill>
                <a:latin typeface="Times New Roman" charset="0"/>
                <a:ea typeface="ＭＳ Ｐゴシック" charset="0"/>
              </a:defRPr>
            </a:lvl3pPr>
            <a:lvl4pPr marL="3108869" indent="-444124">
              <a:defRPr sz="2300">
                <a:solidFill>
                  <a:schemeClr val="tx1"/>
                </a:solidFill>
                <a:latin typeface="Times New Roman" charset="0"/>
                <a:ea typeface="ＭＳ Ｐゴシック" charset="0"/>
              </a:defRPr>
            </a:lvl4pPr>
            <a:lvl5pPr marL="3997117" indent="-444124">
              <a:defRPr sz="2300">
                <a:solidFill>
                  <a:schemeClr val="tx1"/>
                </a:solidFill>
                <a:latin typeface="Times New Roman" charset="0"/>
                <a:ea typeface="ＭＳ Ｐゴシック" charset="0"/>
              </a:defRPr>
            </a:lvl5pPr>
            <a:lvl6pPr marL="4885365" indent="-444124" eaLnBrk="0" fontAlgn="base" hangingPunct="0">
              <a:spcBef>
                <a:spcPct val="30000"/>
              </a:spcBef>
              <a:spcAft>
                <a:spcPct val="0"/>
              </a:spcAft>
              <a:defRPr sz="2300">
                <a:solidFill>
                  <a:schemeClr val="tx1"/>
                </a:solidFill>
                <a:latin typeface="Times New Roman" charset="0"/>
                <a:ea typeface="ＭＳ Ｐゴシック" charset="0"/>
              </a:defRPr>
            </a:lvl6pPr>
            <a:lvl7pPr marL="5773613" indent="-444124" eaLnBrk="0" fontAlgn="base" hangingPunct="0">
              <a:spcBef>
                <a:spcPct val="30000"/>
              </a:spcBef>
              <a:spcAft>
                <a:spcPct val="0"/>
              </a:spcAft>
              <a:defRPr sz="2300">
                <a:solidFill>
                  <a:schemeClr val="tx1"/>
                </a:solidFill>
                <a:latin typeface="Times New Roman" charset="0"/>
                <a:ea typeface="ＭＳ Ｐゴシック" charset="0"/>
              </a:defRPr>
            </a:lvl7pPr>
            <a:lvl8pPr marL="6661861" indent="-444124" eaLnBrk="0" fontAlgn="base" hangingPunct="0">
              <a:spcBef>
                <a:spcPct val="30000"/>
              </a:spcBef>
              <a:spcAft>
                <a:spcPct val="0"/>
              </a:spcAft>
              <a:defRPr sz="2300">
                <a:solidFill>
                  <a:schemeClr val="tx1"/>
                </a:solidFill>
                <a:latin typeface="Times New Roman" charset="0"/>
                <a:ea typeface="ＭＳ Ｐゴシック" charset="0"/>
              </a:defRPr>
            </a:lvl8pPr>
            <a:lvl9pPr marL="7550109" indent="-444124" eaLnBrk="0" fontAlgn="base" hangingPunct="0">
              <a:spcBef>
                <a:spcPct val="30000"/>
              </a:spcBef>
              <a:spcAft>
                <a:spcPct val="0"/>
              </a:spcAft>
              <a:defRPr sz="2300">
                <a:solidFill>
                  <a:schemeClr val="tx1"/>
                </a:solidFill>
                <a:latin typeface="Times New Roman" charset="0"/>
                <a:ea typeface="ＭＳ Ｐゴシック" charset="0"/>
              </a:defRPr>
            </a:lvl9pPr>
          </a:lstStyle>
          <a:p>
            <a:fld id="{0B611B87-9B17-FC49-B3A8-14DE86AACA05}" type="slidenum">
              <a:rPr lang="en-US">
                <a:latin typeface="Arial"/>
              </a:rPr>
              <a:pPr/>
              <a:t>6</a:t>
            </a:fld>
            <a:endParaRPr lang="en-US" dirty="0">
              <a:latin typeface="Arial"/>
            </a:endParaRPr>
          </a:p>
        </p:txBody>
      </p:sp>
      <p:sp>
        <p:nvSpPr>
          <p:cNvPr id="8195" name="Rectangle 2"/>
          <p:cNvSpPr>
            <a:spLocks noGrp="1" noRot="1" noChangeAspect="1" noChangeArrowheads="1" noTextEdit="1"/>
          </p:cNvSpPr>
          <p:nvPr>
            <p:ph type="sldImg"/>
          </p:nvPr>
        </p:nvSpPr>
        <p:spPr>
          <a:xfrm>
            <a:off x="3389313" y="1423988"/>
            <a:ext cx="5337175" cy="7115175"/>
          </a:xfrm>
          <a:ln/>
        </p:spPr>
      </p:sp>
      <p:sp>
        <p:nvSpPr>
          <p:cNvPr id="8196"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extLst>
      <p:ext uri="{BB962C8B-B14F-4D97-AF65-F5344CB8AC3E}">
        <p14:creationId xmlns:p14="http://schemas.microsoft.com/office/powerpoint/2010/main" val="140089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300">
                <a:solidFill>
                  <a:schemeClr val="tx1"/>
                </a:solidFill>
                <a:latin typeface="Times New Roman" charset="0"/>
                <a:ea typeface="ＭＳ Ｐゴシック" charset="0"/>
              </a:defRPr>
            </a:lvl1pPr>
            <a:lvl2pPr marL="1443403" indent="-555155">
              <a:defRPr sz="2300">
                <a:solidFill>
                  <a:schemeClr val="tx1"/>
                </a:solidFill>
                <a:latin typeface="Times New Roman" charset="0"/>
                <a:ea typeface="ＭＳ Ｐゴシック" charset="0"/>
              </a:defRPr>
            </a:lvl2pPr>
            <a:lvl3pPr marL="2220620" indent="-444124">
              <a:defRPr sz="2300">
                <a:solidFill>
                  <a:schemeClr val="tx1"/>
                </a:solidFill>
                <a:latin typeface="Times New Roman" charset="0"/>
                <a:ea typeface="ＭＳ Ｐゴシック" charset="0"/>
              </a:defRPr>
            </a:lvl3pPr>
            <a:lvl4pPr marL="3108869" indent="-444124">
              <a:defRPr sz="2300">
                <a:solidFill>
                  <a:schemeClr val="tx1"/>
                </a:solidFill>
                <a:latin typeface="Times New Roman" charset="0"/>
                <a:ea typeface="ＭＳ Ｐゴシック" charset="0"/>
              </a:defRPr>
            </a:lvl4pPr>
            <a:lvl5pPr marL="3997117" indent="-444124">
              <a:defRPr sz="2300">
                <a:solidFill>
                  <a:schemeClr val="tx1"/>
                </a:solidFill>
                <a:latin typeface="Times New Roman" charset="0"/>
                <a:ea typeface="ＭＳ Ｐゴシック" charset="0"/>
              </a:defRPr>
            </a:lvl5pPr>
            <a:lvl6pPr marL="4885365" indent="-444124" eaLnBrk="0" fontAlgn="base" hangingPunct="0">
              <a:spcBef>
                <a:spcPct val="30000"/>
              </a:spcBef>
              <a:spcAft>
                <a:spcPct val="0"/>
              </a:spcAft>
              <a:defRPr sz="2300">
                <a:solidFill>
                  <a:schemeClr val="tx1"/>
                </a:solidFill>
                <a:latin typeface="Times New Roman" charset="0"/>
                <a:ea typeface="ＭＳ Ｐゴシック" charset="0"/>
              </a:defRPr>
            </a:lvl6pPr>
            <a:lvl7pPr marL="5773613" indent="-444124" eaLnBrk="0" fontAlgn="base" hangingPunct="0">
              <a:spcBef>
                <a:spcPct val="30000"/>
              </a:spcBef>
              <a:spcAft>
                <a:spcPct val="0"/>
              </a:spcAft>
              <a:defRPr sz="2300">
                <a:solidFill>
                  <a:schemeClr val="tx1"/>
                </a:solidFill>
                <a:latin typeface="Times New Roman" charset="0"/>
                <a:ea typeface="ＭＳ Ｐゴシック" charset="0"/>
              </a:defRPr>
            </a:lvl7pPr>
            <a:lvl8pPr marL="6661861" indent="-444124" eaLnBrk="0" fontAlgn="base" hangingPunct="0">
              <a:spcBef>
                <a:spcPct val="30000"/>
              </a:spcBef>
              <a:spcAft>
                <a:spcPct val="0"/>
              </a:spcAft>
              <a:defRPr sz="2300">
                <a:solidFill>
                  <a:schemeClr val="tx1"/>
                </a:solidFill>
                <a:latin typeface="Times New Roman" charset="0"/>
                <a:ea typeface="ＭＳ Ｐゴシック" charset="0"/>
              </a:defRPr>
            </a:lvl8pPr>
            <a:lvl9pPr marL="7550109" indent="-444124" eaLnBrk="0" fontAlgn="base" hangingPunct="0">
              <a:spcBef>
                <a:spcPct val="30000"/>
              </a:spcBef>
              <a:spcAft>
                <a:spcPct val="0"/>
              </a:spcAft>
              <a:defRPr sz="2300">
                <a:solidFill>
                  <a:schemeClr val="tx1"/>
                </a:solidFill>
                <a:latin typeface="Times New Roman" charset="0"/>
                <a:ea typeface="ＭＳ Ｐゴシック" charset="0"/>
              </a:defRPr>
            </a:lvl9pPr>
          </a:lstStyle>
          <a:p>
            <a:fld id="{0B611B87-9B17-FC49-B3A8-14DE86AACA05}" type="slidenum">
              <a:rPr lang="en-US">
                <a:latin typeface="Arial"/>
              </a:rPr>
              <a:pPr/>
              <a:t>9</a:t>
            </a:fld>
            <a:endParaRPr lang="en-US" dirty="0">
              <a:latin typeface="Arial"/>
            </a:endParaRPr>
          </a:p>
        </p:txBody>
      </p:sp>
      <p:sp>
        <p:nvSpPr>
          <p:cNvPr id="8195" name="Rectangle 2"/>
          <p:cNvSpPr>
            <a:spLocks noGrp="1" noRot="1" noChangeAspect="1" noChangeArrowheads="1" noTextEdit="1"/>
          </p:cNvSpPr>
          <p:nvPr>
            <p:ph type="sldImg"/>
          </p:nvPr>
        </p:nvSpPr>
        <p:spPr>
          <a:xfrm>
            <a:off x="3389313" y="1423988"/>
            <a:ext cx="5337175" cy="7115175"/>
          </a:xfrm>
          <a:ln/>
        </p:spPr>
      </p:sp>
      <p:sp>
        <p:nvSpPr>
          <p:cNvPr id="8196"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extLst>
      <p:ext uri="{BB962C8B-B14F-4D97-AF65-F5344CB8AC3E}">
        <p14:creationId xmlns:p14="http://schemas.microsoft.com/office/powerpoint/2010/main" val="46429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emf"/><Relationship Id="rId6" Type="http://schemas.openxmlformats.org/officeDocument/2006/relationships/image" Target="../media/image7.emf"/><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895575" y="3850041"/>
            <a:ext cx="5084333" cy="923330"/>
            <a:chOff x="1172584" y="1381459"/>
            <a:chExt cx="6779110" cy="692497"/>
          </a:xfrm>
          <a:effectLst>
            <a:outerShdw blurRad="38100" dist="12700" dir="16200000" rotWithShape="0">
              <a:prstClr val="black">
                <a:alpha val="30000"/>
              </a:prstClr>
            </a:outerShdw>
          </a:effectLst>
        </p:grpSpPr>
        <p:sp>
          <p:nvSpPr>
            <p:cNvPr id="6" name="TextBox 5"/>
            <p:cNvSpPr txBox="1"/>
            <p:nvPr/>
          </p:nvSpPr>
          <p:spPr>
            <a:xfrm>
              <a:off x="4147073" y="1381459"/>
              <a:ext cx="1169551" cy="692497"/>
            </a:xfrm>
            <a:prstGeom prst="rect">
              <a:avLst/>
            </a:prstGeom>
            <a:noFill/>
          </p:spPr>
          <p:txBody>
            <a:bodyPr wrap="none">
              <a:spAutoFit/>
            </a:bodyPr>
            <a:lstStyle/>
            <a:p>
              <a:pPr>
                <a:defRPr/>
              </a:pPr>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cs typeface="Arial"/>
                </a:rPr>
                <a:t></a:t>
              </a:r>
            </a:p>
          </p:txBody>
        </p:sp>
        <p:cxnSp>
          <p:nvCxnSpPr>
            <p:cNvPr id="7" name="Straight Connector 6"/>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9" name="Line 14"/>
          <p:cNvSpPr>
            <a:spLocks noChangeShapeType="1"/>
          </p:cNvSpPr>
          <p:nvPr userDrawn="1"/>
        </p:nvSpPr>
        <p:spPr bwMode="auto">
          <a:xfrm>
            <a:off x="228600" y="8737600"/>
            <a:ext cx="6400800" cy="0"/>
          </a:xfrm>
          <a:prstGeom prst="line">
            <a:avLst/>
          </a:prstGeom>
          <a:noFill/>
          <a:ln w="25400">
            <a:solidFill>
              <a:srgbClr val="BD3A2C"/>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Arial"/>
            </a:endParaRPr>
          </a:p>
        </p:txBody>
      </p:sp>
      <p:sp>
        <p:nvSpPr>
          <p:cNvPr id="10" name="Rectangle 33"/>
          <p:cNvSpPr>
            <a:spLocks noChangeArrowheads="1"/>
          </p:cNvSpPr>
          <p:nvPr userDrawn="1"/>
        </p:nvSpPr>
        <p:spPr bwMode="auto">
          <a:xfrm>
            <a:off x="0" y="0"/>
            <a:ext cx="6858000" cy="1329267"/>
          </a:xfrm>
          <a:prstGeom prst="rect">
            <a:avLst/>
          </a:prstGeom>
          <a:gradFill rotWithShape="0">
            <a:gsLst>
              <a:gs pos="0">
                <a:srgbClr val="5D2F49"/>
              </a:gs>
              <a:gs pos="100000">
                <a:srgbClr val="FFFF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en-US" dirty="0">
              <a:latin typeface="Arial"/>
            </a:endParaRPr>
          </a:p>
        </p:txBody>
      </p:sp>
      <p:pic>
        <p:nvPicPr>
          <p:cNvPr id="11" name="Picture 24" descr="72602Campbell5e_cvr"/>
          <p:cNvPicPr>
            <a:picLocks noChangeAspect="1" noChangeArrowheads="1"/>
          </p:cNvPicPr>
          <p:nvPr userDrawn="1"/>
        </p:nvPicPr>
        <p:blipFill>
          <a:blip r:embed="rId3">
            <a:extLst>
              <a:ext uri="{28A0092B-C50C-407E-A947-70E740481C1C}">
                <a14:useLocalDpi xmlns:a14="http://schemas.microsoft.com/office/drawing/2010/main" val="0"/>
              </a:ext>
            </a:extLst>
          </a:blip>
          <a:srcRect l="4057" t="19962" r="22920" b="12151"/>
          <a:stretch>
            <a:fillRect/>
          </a:stretch>
        </p:blipFill>
        <p:spPr bwMode="auto">
          <a:xfrm>
            <a:off x="148829" y="1270001"/>
            <a:ext cx="2859881"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3"/>
          <p:cNvSpPr>
            <a:spLocks noChangeArrowheads="1"/>
          </p:cNvSpPr>
          <p:nvPr userDrawn="1"/>
        </p:nvSpPr>
        <p:spPr bwMode="gray">
          <a:xfrm>
            <a:off x="0" y="8534400"/>
            <a:ext cx="6859191" cy="609600"/>
          </a:xfrm>
          <a:prstGeom prst="rect">
            <a:avLst/>
          </a:prstGeom>
          <a:solidFill>
            <a:srgbClr val="008B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defRPr/>
            </a:pPr>
            <a:endParaRPr lang="en-US" dirty="0">
              <a:latin typeface="Arial"/>
              <a:cs typeface="Arial"/>
            </a:endParaRPr>
          </a:p>
        </p:txBody>
      </p:sp>
      <p:sp>
        <p:nvSpPr>
          <p:cNvPr id="13" name="Rectangle 33"/>
          <p:cNvSpPr>
            <a:spLocks noChangeArrowheads="1"/>
          </p:cNvSpPr>
          <p:nvPr userDrawn="1"/>
        </p:nvSpPr>
        <p:spPr bwMode="auto">
          <a:xfrm>
            <a:off x="0" y="7467600"/>
            <a:ext cx="6858000" cy="1066800"/>
          </a:xfrm>
          <a:prstGeom prst="rect">
            <a:avLst/>
          </a:prstGeom>
          <a:gradFill rotWithShape="0">
            <a:gsLst>
              <a:gs pos="0">
                <a:srgbClr val="FFFFFF"/>
              </a:gs>
              <a:gs pos="100000">
                <a:srgbClr val="4B727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en-US" dirty="0">
              <a:latin typeface="Arial"/>
            </a:endParaRPr>
          </a:p>
        </p:txBody>
      </p:sp>
      <p:pic>
        <p:nvPicPr>
          <p:cNvPr id="14" name="Picture 18" descr="72602Campbell4e_cvr"/>
          <p:cNvPicPr>
            <a:picLocks noChangeAspect="1" noChangeArrowheads="1"/>
          </p:cNvPicPr>
          <p:nvPr userDrawn="1"/>
        </p:nvPicPr>
        <p:blipFill>
          <a:blip r:embed="rId4">
            <a:extLst>
              <a:ext uri="{28A0092B-C50C-407E-A947-70E740481C1C}">
                <a14:useLocalDpi xmlns:a14="http://schemas.microsoft.com/office/drawing/2010/main" val="0"/>
              </a:ext>
            </a:extLst>
          </a:blip>
          <a:srcRect l="13191" t="10449" r="25157" b="3716"/>
          <a:stretch>
            <a:fillRect/>
          </a:stretch>
        </p:blipFill>
        <p:spPr bwMode="auto">
          <a:xfrm>
            <a:off x="3333750" y="1854200"/>
            <a:ext cx="3502819"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8" descr="Pearson_Bound_White"/>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09047" y="8475134"/>
            <a:ext cx="1146572" cy="658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9" descr="Pearson_Strap_Bound_Whit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8475134"/>
            <a:ext cx="1321594" cy="658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34"/>
          <p:cNvSpPr txBox="1">
            <a:spLocks noChangeArrowheads="1"/>
          </p:cNvSpPr>
          <p:nvPr userDrawn="1"/>
        </p:nvSpPr>
        <p:spPr bwMode="auto">
          <a:xfrm>
            <a:off x="5188744" y="8246534"/>
            <a:ext cx="1669256"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a:defRPr/>
            </a:pPr>
            <a:r>
              <a:rPr lang="en-US" sz="1000" dirty="0" smtClean="0">
                <a:solidFill>
                  <a:schemeClr val="bg1"/>
                </a:solidFill>
                <a:latin typeface="Arial"/>
                <a:cs typeface="Arial"/>
              </a:rPr>
              <a:t>© 2013 Pearson Education, Inc.</a:t>
            </a:r>
          </a:p>
        </p:txBody>
      </p:sp>
      <p:sp>
        <p:nvSpPr>
          <p:cNvPr id="18" name="Rectangle 36"/>
          <p:cNvSpPr>
            <a:spLocks noChangeArrowheads="1"/>
          </p:cNvSpPr>
          <p:nvPr userDrawn="1"/>
        </p:nvSpPr>
        <p:spPr bwMode="auto">
          <a:xfrm>
            <a:off x="69056" y="8063864"/>
            <a:ext cx="4197770" cy="416141"/>
          </a:xfrm>
          <a:prstGeom prst="rect">
            <a:avLst/>
          </a:prstGeom>
          <a:noFill/>
          <a:ln>
            <a:noFill/>
          </a:ln>
          <a:extLst>
            <a:ext uri="{909E8E84-426E-40dd-AFC4-6F175D3DCCD1}">
              <a14:hiddenFill xmlns:a14="http://schemas.microsoft.com/office/drawing/2010/main" xmlns="">
                <a:solidFill>
                  <a:srgbClr val="008B5D"/>
                </a:solidFill>
              </a14:hiddenFill>
            </a:ext>
            <a:ext uri="{91240B29-F687-4f45-9708-019B960494DF}">
              <a14:hiddenLine xmlns:a14="http://schemas.microsoft.com/office/drawing/2010/main" xmlns="" w="34925">
                <a:solidFill>
                  <a:srgbClr val="000000"/>
                </a:solidFill>
                <a:miter lim="800000"/>
                <a:headEnd/>
                <a:tailEnd/>
              </a14:hiddenLine>
            </a:ext>
          </a:extLst>
        </p:spPr>
        <p:txBody>
          <a:bodyPr wrap="none" lIns="92075" tIns="46038" rIns="92075" bIns="46038" anchor="ctr">
            <a:spAutoFit/>
          </a:bodyPr>
          <a:lstStyle/>
          <a:p>
            <a:pPr eaLnBrk="0" hangingPunct="0"/>
            <a:r>
              <a:rPr kumimoji="1" lang="en-US" sz="2100" b="1" dirty="0">
                <a:solidFill>
                  <a:schemeClr val="bg1"/>
                </a:solidFill>
                <a:latin typeface="Arial"/>
              </a:rPr>
              <a:t>Lectures by Edward J. </a:t>
            </a:r>
            <a:r>
              <a:rPr kumimoji="1" lang="en-US" sz="2100" b="1" dirty="0" err="1">
                <a:solidFill>
                  <a:schemeClr val="bg1"/>
                </a:solidFill>
                <a:latin typeface="Arial"/>
              </a:rPr>
              <a:t>Zalisko</a:t>
            </a:r>
            <a:endParaRPr kumimoji="1" lang="en-US" sz="2100" b="1" dirty="0">
              <a:solidFill>
                <a:schemeClr val="bg1"/>
              </a:solidFill>
              <a:latin typeface="Arial"/>
            </a:endParaRPr>
          </a:p>
        </p:txBody>
      </p:sp>
      <p:sp>
        <p:nvSpPr>
          <p:cNvPr id="19" name="Text Box 39"/>
          <p:cNvSpPr txBox="1">
            <a:spLocks noChangeArrowheads="1"/>
          </p:cNvSpPr>
          <p:nvPr userDrawn="1"/>
        </p:nvSpPr>
        <p:spPr bwMode="auto">
          <a:xfrm>
            <a:off x="63103" y="6191251"/>
            <a:ext cx="3689747" cy="18774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defRPr/>
            </a:pPr>
            <a:r>
              <a:rPr lang="en-US" sz="2000" b="1" dirty="0" smtClean="0">
                <a:latin typeface="Arial"/>
                <a:cs typeface="ＭＳ Ｐゴシック" charset="0"/>
              </a:rPr>
              <a:t>PowerPoint</a:t>
            </a:r>
            <a:r>
              <a:rPr lang="en-US" sz="2000" b="1" baseline="30000" dirty="0" smtClean="0">
                <a:latin typeface="Arial"/>
                <a:cs typeface="ＭＳ Ｐゴシック" charset="0"/>
              </a:rPr>
              <a:t>®</a:t>
            </a:r>
            <a:r>
              <a:rPr lang="en-US" sz="2000" b="1" dirty="0" smtClean="0">
                <a:latin typeface="Arial"/>
                <a:cs typeface="ＭＳ Ｐゴシック" charset="0"/>
              </a:rPr>
              <a:t> Lectures for</a:t>
            </a:r>
            <a:endParaRPr lang="en-US" sz="1600" b="1" dirty="0" smtClean="0">
              <a:latin typeface="Arial"/>
              <a:cs typeface="ＭＳ Ｐゴシック" charset="0"/>
            </a:endParaRPr>
          </a:p>
          <a:p>
            <a:pPr>
              <a:defRPr/>
            </a:pPr>
            <a:r>
              <a:rPr lang="en-US" sz="1600" b="1" i="1" dirty="0" smtClean="0">
                <a:latin typeface="Arial"/>
                <a:cs typeface="ＭＳ Ｐゴシック" charset="0"/>
              </a:rPr>
              <a:t>Campbell Essential Biology, </a:t>
            </a:r>
            <a:r>
              <a:rPr lang="en-US" sz="1600" b="1" dirty="0" smtClean="0">
                <a:latin typeface="Arial"/>
                <a:cs typeface="ＭＳ Ｐゴシック" charset="0"/>
              </a:rPr>
              <a:t>Fifth Edition,</a:t>
            </a:r>
            <a:r>
              <a:rPr lang="en-US" sz="1600" b="1" i="1" dirty="0" smtClean="0">
                <a:latin typeface="Arial"/>
                <a:cs typeface="ＭＳ Ｐゴシック" charset="0"/>
              </a:rPr>
              <a:t> </a:t>
            </a:r>
            <a:r>
              <a:rPr lang="en-US" sz="1600" b="1" dirty="0" smtClean="0">
                <a:latin typeface="Arial"/>
                <a:cs typeface="ＭＳ Ｐゴシック" charset="0"/>
              </a:rPr>
              <a:t>and</a:t>
            </a:r>
          </a:p>
          <a:p>
            <a:pPr>
              <a:defRPr/>
            </a:pPr>
            <a:r>
              <a:rPr lang="en-US" sz="1600" b="1" i="1" dirty="0" smtClean="0">
                <a:latin typeface="Arial"/>
                <a:cs typeface="ＭＳ Ｐゴシック" charset="0"/>
              </a:rPr>
              <a:t>Campbell Essential Biology with Physiology, </a:t>
            </a:r>
            <a:r>
              <a:rPr lang="en-US" sz="1600" b="1" dirty="0" smtClean="0">
                <a:latin typeface="Arial"/>
                <a:cs typeface="ＭＳ Ｐゴシック" charset="0"/>
              </a:rPr>
              <a:t>Fourth Edition</a:t>
            </a:r>
            <a:endParaRPr lang="en-US" sz="1600" b="1" i="1" dirty="0" smtClean="0">
              <a:latin typeface="Arial"/>
              <a:cs typeface="ＭＳ Ｐゴシック" charset="0"/>
            </a:endParaRPr>
          </a:p>
          <a:p>
            <a:pPr>
              <a:defRPr/>
            </a:pPr>
            <a:r>
              <a:rPr lang="en-US" sz="1600" b="1" i="1" dirty="0" smtClean="0">
                <a:latin typeface="Arial"/>
                <a:cs typeface="ＭＳ Ｐゴシック" charset="0"/>
              </a:rPr>
              <a:t>   – </a:t>
            </a:r>
            <a:r>
              <a:rPr lang="en-US" sz="1600" b="1" dirty="0" smtClean="0">
                <a:latin typeface="Arial"/>
                <a:cs typeface="ＭＳ Ｐゴシック" charset="0"/>
              </a:rPr>
              <a:t>Eric J. Simon, Jean L. Dickey, and Jane B. Reece</a:t>
            </a:r>
          </a:p>
        </p:txBody>
      </p:sp>
      <p:sp>
        <p:nvSpPr>
          <p:cNvPr id="2" name="Title 1"/>
          <p:cNvSpPr>
            <a:spLocks noGrp="1"/>
          </p:cNvSpPr>
          <p:nvPr>
            <p:ph type="ctrTitle"/>
          </p:nvPr>
        </p:nvSpPr>
        <p:spPr>
          <a:xfrm>
            <a:off x="887506" y="1850316"/>
            <a:ext cx="5082989" cy="2309309"/>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028700" y="5023816"/>
            <a:ext cx="4800600" cy="23368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0" name="Date Placeholder 3"/>
          <p:cNvSpPr>
            <a:spLocks noGrp="1"/>
          </p:cNvSpPr>
          <p:nvPr>
            <p:ph type="dt" sz="half" idx="10"/>
          </p:nvPr>
        </p:nvSpPr>
        <p:spPr/>
        <p:txBody>
          <a:bodyPr/>
          <a:lstStyle>
            <a:lvl1pPr>
              <a:defRPr>
                <a:solidFill>
                  <a:schemeClr val="tx2"/>
                </a:solidFill>
              </a:defRPr>
            </a:lvl1pPr>
          </a:lstStyle>
          <a:p>
            <a:pPr>
              <a:defRPr/>
            </a:pPr>
            <a:fld id="{17397D90-5C23-D84A-A977-94E152D73011}" type="datetime1">
              <a:rPr lang="en-US" smtClean="0"/>
              <a:t>6/6/17</a:t>
            </a:fld>
            <a:endParaRPr lang="en-US" dirty="0"/>
          </a:p>
        </p:txBody>
      </p:sp>
      <p:sp>
        <p:nvSpPr>
          <p:cNvPr id="21" name="Footer Placeholder 4"/>
          <p:cNvSpPr>
            <a:spLocks noGrp="1"/>
          </p:cNvSpPr>
          <p:nvPr>
            <p:ph type="ftr" sz="quarter" idx="11"/>
          </p:nvPr>
        </p:nvSpPr>
        <p:spPr/>
        <p:txBody>
          <a:bodyPr/>
          <a:lstStyle>
            <a:lvl1pPr>
              <a:defRPr>
                <a:solidFill>
                  <a:schemeClr val="tx2"/>
                </a:solidFill>
              </a:defRPr>
            </a:lvl1pPr>
          </a:lstStyle>
          <a:p>
            <a:pPr>
              <a:defRPr/>
            </a:pPr>
            <a:endParaRPr lang="en-US"/>
          </a:p>
        </p:txBody>
      </p:sp>
      <p:sp>
        <p:nvSpPr>
          <p:cNvPr id="22" name="Slide Number Placeholder 5"/>
          <p:cNvSpPr>
            <a:spLocks noGrp="1"/>
          </p:cNvSpPr>
          <p:nvPr>
            <p:ph type="sldNum" sz="quarter" idx="12"/>
          </p:nvPr>
        </p:nvSpPr>
        <p:spPr/>
        <p:txBody>
          <a:bodyPr/>
          <a:lstStyle>
            <a:lvl1pPr>
              <a:defRPr>
                <a:solidFill>
                  <a:schemeClr val="tx2"/>
                </a:solidFill>
              </a:defRPr>
            </a:lvl1pPr>
          </a:lstStyle>
          <a:p>
            <a:pPr>
              <a:defRPr/>
            </a:pPr>
            <a:fld id="{F1E9ABD7-4575-1F4A-BA20-94D71D18E0A5}" type="slidenum">
              <a:rPr lang="en-US"/>
              <a:pPr>
                <a:defRPr/>
              </a:pPr>
              <a:t>‹#›</a:t>
            </a:fld>
            <a:endParaRPr lang="en-US" dirty="0"/>
          </a:p>
        </p:txBody>
      </p:sp>
    </p:spTree>
    <p:extLst>
      <p:ext uri="{BB962C8B-B14F-4D97-AF65-F5344CB8AC3E}">
        <p14:creationId xmlns:p14="http://schemas.microsoft.com/office/powerpoint/2010/main" val="42508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p:cNvGrpSpPr>
            <a:grpSpLocks/>
          </p:cNvGrpSpPr>
          <p:nvPr/>
        </p:nvGrpSpPr>
        <p:grpSpPr bwMode="auto">
          <a:xfrm>
            <a:off x="879873" y="1856319"/>
            <a:ext cx="5083969" cy="923331"/>
            <a:chOff x="1172584" y="1381459"/>
            <a:chExt cx="6779110" cy="692052"/>
          </a:xfrm>
        </p:grpSpPr>
        <p:sp>
          <p:nvSpPr>
            <p:cNvPr id="5" name="TextBox 4"/>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6" name="Straight Connector 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0E2B3A07-7871-BF4B-9DFD-363C58498692}" type="datetime1">
              <a:rPr lang="en-US" smtClean="0"/>
              <a:t>6/6/17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5E6EF660-2426-104F-BC20-7567A9CA59CB}" type="slidenum">
              <a:rPr lang="en-US"/>
              <a:pPr>
                <a:defRPr/>
              </a:pPr>
              <a:t>‹#›</a:t>
            </a:fld>
            <a:endParaRPr lang="en-US"/>
          </a:p>
        </p:txBody>
      </p:sp>
    </p:spTree>
    <p:extLst>
      <p:ext uri="{BB962C8B-B14F-4D97-AF65-F5344CB8AC3E}">
        <p14:creationId xmlns:p14="http://schemas.microsoft.com/office/powerpoint/2010/main" val="174554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1331319" y="3990744"/>
            <a:ext cx="7308850" cy="923330"/>
            <a:chOff x="1812164" y="1228497"/>
            <a:chExt cx="5480155" cy="1232430"/>
          </a:xfrm>
        </p:grpSpPr>
        <p:sp>
          <p:nvSpPr>
            <p:cNvPr id="5" name="TextBox 4"/>
            <p:cNvSpPr txBox="1">
              <a:spLocks noChangeArrowheads="1"/>
            </p:cNvSpPr>
            <p:nvPr/>
          </p:nvSpPr>
          <p:spPr bwMode="auto">
            <a:xfrm>
              <a:off x="4255135" y="1228497"/>
              <a:ext cx="657694" cy="1232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6" name="Straight Connector 5"/>
            <p:cNvCxnSpPr/>
            <p:nvPr/>
          </p:nvCxnSpPr>
          <p:spPr>
            <a:xfrm flipH="1" flipV="1">
              <a:off x="1812164"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22837" y="1931324"/>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5074920" y="745865"/>
            <a:ext cx="1258645" cy="742235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6366" y="1133139"/>
            <a:ext cx="4130938" cy="66984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55276850-E827-B342-93BD-6A732FA09778}" type="datetime1">
              <a:rPr lang="en-US" smtClean="0"/>
              <a:t>6/6/17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E3DD3A17-4FF9-154D-A924-A995FB22A221}" type="slidenum">
              <a:rPr lang="en-US"/>
              <a:pPr>
                <a:defRPr/>
              </a:pPr>
              <a:t>‹#›</a:t>
            </a:fld>
            <a:endParaRPr lang="en-US"/>
          </a:p>
        </p:txBody>
      </p:sp>
    </p:spTree>
    <p:extLst>
      <p:ext uri="{BB962C8B-B14F-4D97-AF65-F5344CB8AC3E}">
        <p14:creationId xmlns:p14="http://schemas.microsoft.com/office/powerpoint/2010/main" val="280292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p:cNvGrpSpPr>
            <a:grpSpLocks/>
          </p:cNvGrpSpPr>
          <p:nvPr/>
        </p:nvGrpSpPr>
        <p:grpSpPr bwMode="auto">
          <a:xfrm>
            <a:off x="879873" y="1856319"/>
            <a:ext cx="5083969" cy="923331"/>
            <a:chOff x="1172584" y="1381459"/>
            <a:chExt cx="6779110" cy="692052"/>
          </a:xfrm>
        </p:grpSpPr>
        <p:sp>
          <p:nvSpPr>
            <p:cNvPr id="5" name="TextBox 4"/>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6" name="Straight Connector 5"/>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8" name="Date Placeholder 3"/>
          <p:cNvSpPr>
            <a:spLocks noGrp="1"/>
          </p:cNvSpPr>
          <p:nvPr>
            <p:ph type="dt" sz="half" idx="10"/>
          </p:nvPr>
        </p:nvSpPr>
        <p:spPr/>
        <p:txBody>
          <a:bodyPr/>
          <a:lstStyle>
            <a:lvl1pPr>
              <a:defRPr/>
            </a:lvl1pPr>
          </a:lstStyle>
          <a:p>
            <a:pPr>
              <a:defRPr/>
            </a:pPr>
            <a:fld id="{8088F4A4-9B6B-B54E-95EA-DF8921048093}" type="datetime1">
              <a:rPr lang="en-US" smtClean="0"/>
              <a:t>6/6/17</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9B6FB5E8-0BC7-5649-8D77-8697C8BD52D6}" type="slidenum">
              <a:rPr lang="en-US"/>
              <a:pPr>
                <a:defRPr/>
              </a:pPr>
              <a:t>‹#›</a:t>
            </a:fld>
            <a:endParaRPr lang="en-US"/>
          </a:p>
        </p:txBody>
      </p:sp>
    </p:spTree>
    <p:extLst>
      <p:ext uri="{BB962C8B-B14F-4D97-AF65-F5344CB8AC3E}">
        <p14:creationId xmlns:p14="http://schemas.microsoft.com/office/powerpoint/2010/main" val="247486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CoverOverl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7"/>
          <p:cNvGrpSpPr>
            <a:grpSpLocks/>
          </p:cNvGrpSpPr>
          <p:nvPr/>
        </p:nvGrpSpPr>
        <p:grpSpPr bwMode="auto">
          <a:xfrm>
            <a:off x="879873" y="3850219"/>
            <a:ext cx="5083969" cy="923331"/>
            <a:chOff x="1172584" y="1381459"/>
            <a:chExt cx="6779110" cy="692052"/>
          </a:xfrm>
        </p:grpSpPr>
        <p:sp>
          <p:nvSpPr>
            <p:cNvPr id="6" name="TextBox 5"/>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7" name="Straight Connector 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517530" y="1606476"/>
            <a:ext cx="5816035" cy="2547621"/>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24437" y="5023089"/>
            <a:ext cx="5801060" cy="2000249"/>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7CB58D34-675A-1442-95B6-68C0E47395C6}" type="datetime1">
              <a:rPr lang="en-US" smtClean="0"/>
              <a:t>6/6/17</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7937402E-D8BE-FD41-8C6F-E5CD6B36A1BE}" type="slidenum">
              <a:rPr lang="en-US"/>
              <a:pPr>
                <a:defRPr/>
              </a:pPr>
              <a:t>‹#›</a:t>
            </a:fld>
            <a:endParaRPr lang="en-US"/>
          </a:p>
        </p:txBody>
      </p:sp>
    </p:spTree>
    <p:extLst>
      <p:ext uri="{BB962C8B-B14F-4D97-AF65-F5344CB8AC3E}">
        <p14:creationId xmlns:p14="http://schemas.microsoft.com/office/powerpoint/2010/main" val="32038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p:nvGrpSpPr>
        <p:grpSpPr bwMode="auto">
          <a:xfrm>
            <a:off x="879873" y="1856319"/>
            <a:ext cx="5083969" cy="923331"/>
            <a:chOff x="1172584" y="1381459"/>
            <a:chExt cx="6779110" cy="692052"/>
          </a:xfrm>
        </p:grpSpPr>
        <p:sp>
          <p:nvSpPr>
            <p:cNvPr id="6" name="TextBox 5"/>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7" name="Straight Connector 6"/>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8" name="Content Placeholder 7"/>
          <p:cNvSpPr>
            <a:spLocks noGrp="1"/>
          </p:cNvSpPr>
          <p:nvPr>
            <p:ph sz="quarter" idx="13"/>
          </p:nvPr>
        </p:nvSpPr>
        <p:spPr>
          <a:xfrm>
            <a:off x="514350" y="2987040"/>
            <a:ext cx="2852928" cy="51694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3483863" y="2987040"/>
            <a:ext cx="2852928" cy="51694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4"/>
          <p:cNvSpPr>
            <a:spLocks noGrp="1"/>
          </p:cNvSpPr>
          <p:nvPr>
            <p:ph type="dt" sz="half" idx="15"/>
          </p:nvPr>
        </p:nvSpPr>
        <p:spPr/>
        <p:txBody>
          <a:bodyPr/>
          <a:lstStyle>
            <a:lvl1pPr>
              <a:defRPr/>
            </a:lvl1pPr>
          </a:lstStyle>
          <a:p>
            <a:pPr>
              <a:defRPr/>
            </a:pPr>
            <a:fld id="{C124E059-7E59-6744-94D5-0ACAA79A637C}" type="datetime1">
              <a:rPr lang="en-US" smtClean="0"/>
              <a:t>6/6/17</a:t>
            </a:fld>
            <a:endParaRPr lang="en-US"/>
          </a:p>
        </p:txBody>
      </p:sp>
      <p:sp>
        <p:nvSpPr>
          <p:cNvPr id="13" name="Footer Placeholder 5"/>
          <p:cNvSpPr>
            <a:spLocks noGrp="1"/>
          </p:cNvSpPr>
          <p:nvPr>
            <p:ph type="ftr" sz="quarter" idx="16"/>
          </p:nvPr>
        </p:nvSpPr>
        <p:spPr/>
        <p:txBody>
          <a:bodyPr/>
          <a:lstStyle>
            <a:lvl1pPr>
              <a:defRPr/>
            </a:lvl1pPr>
          </a:lstStyle>
          <a:p>
            <a:pPr>
              <a:defRPr/>
            </a:pPr>
            <a:endParaRPr lang="en-US"/>
          </a:p>
        </p:txBody>
      </p:sp>
      <p:sp>
        <p:nvSpPr>
          <p:cNvPr id="14" name="Slide Number Placeholder 6"/>
          <p:cNvSpPr>
            <a:spLocks noGrp="1"/>
          </p:cNvSpPr>
          <p:nvPr>
            <p:ph type="sldNum" sz="quarter" idx="17"/>
          </p:nvPr>
        </p:nvSpPr>
        <p:spPr/>
        <p:txBody>
          <a:bodyPr/>
          <a:lstStyle>
            <a:lvl1pPr>
              <a:defRPr/>
            </a:lvl1pPr>
          </a:lstStyle>
          <a:p>
            <a:pPr>
              <a:defRPr/>
            </a:pPr>
            <a:fld id="{EB8CC309-7960-0648-8B18-7284DF22E943}" type="slidenum">
              <a:rPr lang="en-US"/>
              <a:pPr>
                <a:defRPr/>
              </a:pPr>
              <a:t>‹#›</a:t>
            </a:fld>
            <a:endParaRPr lang="en-US"/>
          </a:p>
        </p:txBody>
      </p:sp>
    </p:spTree>
    <p:extLst>
      <p:ext uri="{BB962C8B-B14F-4D97-AF65-F5344CB8AC3E}">
        <p14:creationId xmlns:p14="http://schemas.microsoft.com/office/powerpoint/2010/main" val="397835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p:cNvGrpSpPr>
            <a:grpSpLocks/>
          </p:cNvGrpSpPr>
          <p:nvPr/>
        </p:nvGrpSpPr>
        <p:grpSpPr bwMode="auto">
          <a:xfrm>
            <a:off x="879873" y="1856319"/>
            <a:ext cx="5083969" cy="923331"/>
            <a:chOff x="1172584" y="1381459"/>
            <a:chExt cx="6779110" cy="692052"/>
          </a:xfrm>
        </p:grpSpPr>
        <p:sp>
          <p:nvSpPr>
            <p:cNvPr id="8" name="TextBox 7"/>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9" name="Straight Connector 8"/>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88670" y="2987040"/>
            <a:ext cx="2581835" cy="877824"/>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6366" y="3930127"/>
            <a:ext cx="2852928" cy="4230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751730" y="2987040"/>
            <a:ext cx="2585466" cy="877824"/>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3925824"/>
            <a:ext cx="2849796" cy="42306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6"/>
          <p:cNvSpPr>
            <a:spLocks noGrp="1"/>
          </p:cNvSpPr>
          <p:nvPr>
            <p:ph type="dt" sz="half" idx="10"/>
          </p:nvPr>
        </p:nvSpPr>
        <p:spPr/>
        <p:txBody>
          <a:bodyPr/>
          <a:lstStyle>
            <a:lvl1pPr>
              <a:defRPr/>
            </a:lvl1pPr>
          </a:lstStyle>
          <a:p>
            <a:pPr>
              <a:defRPr/>
            </a:pPr>
            <a:fld id="{FAF5909F-4036-9F48-A7AE-F0F653B231EE}" type="datetime1">
              <a:rPr lang="en-US" smtClean="0"/>
              <a:t>6/6/17</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6A2CCB02-9B7E-2D4D-9C85-72F46F9CFBBC}" type="slidenum">
              <a:rPr lang="en-US"/>
              <a:pPr>
                <a:defRPr/>
              </a:pPr>
              <a:t>‹#›</a:t>
            </a:fld>
            <a:endParaRPr lang="en-US"/>
          </a:p>
        </p:txBody>
      </p:sp>
    </p:spTree>
    <p:extLst>
      <p:ext uri="{BB962C8B-B14F-4D97-AF65-F5344CB8AC3E}">
        <p14:creationId xmlns:p14="http://schemas.microsoft.com/office/powerpoint/2010/main" val="1992720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p:cNvGrpSpPr>
            <a:grpSpLocks/>
          </p:cNvGrpSpPr>
          <p:nvPr/>
        </p:nvGrpSpPr>
        <p:grpSpPr bwMode="auto">
          <a:xfrm>
            <a:off x="879873" y="1856319"/>
            <a:ext cx="5083969" cy="923331"/>
            <a:chOff x="1172584" y="1381459"/>
            <a:chExt cx="6779110" cy="692052"/>
          </a:xfrm>
        </p:grpSpPr>
        <p:sp>
          <p:nvSpPr>
            <p:cNvPr id="4" name="TextBox 3"/>
            <p:cNvSpPr txBox="1">
              <a:spLocks noChangeArrowheads="1"/>
            </p:cNvSpPr>
            <p:nvPr/>
          </p:nvSpPr>
          <p:spPr bwMode="auto">
            <a:xfrm>
              <a:off x="4147771" y="1381459"/>
              <a:ext cx="1169634" cy="692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5400" smtClean="0">
                  <a:solidFill>
                    <a:srgbClr val="93B273"/>
                  </a:solidFill>
                  <a:latin typeface="Wingdings" charset="0"/>
                </a:rPr>
                <a:t></a:t>
              </a:r>
            </a:p>
          </p:txBody>
        </p:sp>
        <p:cxnSp>
          <p:nvCxnSpPr>
            <p:cNvPr id="5" name="Straight Connector 4"/>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lvl1pPr>
              <a:defRPr/>
            </a:lvl1pPr>
          </a:lstStyle>
          <a:p>
            <a:pPr>
              <a:defRPr/>
            </a:pPr>
            <a:fld id="{EAADE6BD-B6A4-DB4F-871C-DC33106F3979}" type="datetime1">
              <a:rPr lang="en-US" smtClean="0"/>
              <a:t>6/6/17</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CC0EE51A-46C8-C549-A773-65AF50566CB7}" type="slidenum">
              <a:rPr lang="en-US"/>
              <a:pPr>
                <a:defRPr/>
              </a:pPr>
              <a:t>‹#›</a:t>
            </a:fld>
            <a:endParaRPr lang="en-US"/>
          </a:p>
        </p:txBody>
      </p:sp>
    </p:spTree>
    <p:extLst>
      <p:ext uri="{BB962C8B-B14F-4D97-AF65-F5344CB8AC3E}">
        <p14:creationId xmlns:p14="http://schemas.microsoft.com/office/powerpoint/2010/main" val="297968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CF8F22-CE51-6040-9C39-02BF12F09EA2}" type="datetime1">
              <a:rPr lang="en-US" smtClean="0"/>
              <a:t>6/6/17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095763-1196-0A4D-A90E-A3E89412F7A4}" type="slidenum">
              <a:rPr lang="en-US"/>
              <a:pPr>
                <a:defRPr/>
              </a:pPr>
              <a:t>‹#›</a:t>
            </a:fld>
            <a:endParaRPr lang="en-US" dirty="0"/>
          </a:p>
        </p:txBody>
      </p:sp>
    </p:spTree>
    <p:extLst>
      <p:ext uri="{BB962C8B-B14F-4D97-AF65-F5344CB8AC3E}">
        <p14:creationId xmlns:p14="http://schemas.microsoft.com/office/powerpoint/2010/main" val="107118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75935" y="2237594"/>
            <a:ext cx="2566862" cy="2515895"/>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519001" y="745865"/>
            <a:ext cx="3087500" cy="7422353"/>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775935" y="4805084"/>
            <a:ext cx="2558794" cy="3356385"/>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418FC3-2B69-1346-928F-5469C600EF8F}" type="datetime1">
              <a:rPr lang="en-US" smtClean="0"/>
              <a:t>6/6/17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A2BEA-290D-054F-8E85-4E463BEAA949}" type="slidenum">
              <a:rPr lang="en-US"/>
              <a:pPr>
                <a:defRPr/>
              </a:pPr>
              <a:t>‹#›</a:t>
            </a:fld>
            <a:endParaRPr lang="en-US" dirty="0"/>
          </a:p>
        </p:txBody>
      </p:sp>
    </p:spTree>
    <p:extLst>
      <p:ext uri="{BB962C8B-B14F-4D97-AF65-F5344CB8AC3E}">
        <p14:creationId xmlns:p14="http://schemas.microsoft.com/office/powerpoint/2010/main" val="241500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299" y="6225091"/>
            <a:ext cx="5825266" cy="85963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1637844" y="889287"/>
            <a:ext cx="3579117" cy="4797355"/>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516367" y="7099075"/>
            <a:ext cx="5817198" cy="1073149"/>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DDF5FD-3A0E-0440-A996-DC98A9EAAC41}" type="datetime1">
              <a:rPr lang="en-US" smtClean="0"/>
              <a:t>6/6/17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C4033F-BBBF-FB4E-A83E-051BB5EE8B8E}" type="slidenum">
              <a:rPr lang="en-US"/>
              <a:pPr>
                <a:defRPr/>
              </a:pPr>
              <a:t>‹#›</a:t>
            </a:fld>
            <a:endParaRPr lang="en-US" dirty="0"/>
          </a:p>
        </p:txBody>
      </p:sp>
    </p:spTree>
    <p:extLst>
      <p:ext uri="{BB962C8B-B14F-4D97-AF65-F5344CB8AC3E}">
        <p14:creationId xmlns:p14="http://schemas.microsoft.com/office/powerpoint/2010/main" val="20314188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6858000" cy="9144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a:endParaRPr>
          </a:p>
        </p:txBody>
      </p:sp>
      <p:sp>
        <p:nvSpPr>
          <p:cNvPr id="1029" name="Title Placeholder 1"/>
          <p:cNvSpPr>
            <a:spLocks noGrp="1"/>
          </p:cNvSpPr>
          <p:nvPr>
            <p:ph type="title"/>
          </p:nvPr>
        </p:nvSpPr>
        <p:spPr bwMode="auto">
          <a:xfrm>
            <a:off x="516732" y="759884"/>
            <a:ext cx="5817394" cy="140546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523875" y="2997201"/>
            <a:ext cx="5810250" cy="517101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70272" y="8214785"/>
            <a:ext cx="1600200" cy="486833"/>
          </a:xfrm>
          <a:prstGeom prst="rect">
            <a:avLst/>
          </a:prstGeom>
        </p:spPr>
        <p:txBody>
          <a:bodyPr vert="horz" lIns="91440" tIns="45720" rIns="91440" bIns="45720" rtlCol="0" anchor="ctr"/>
          <a:lstStyle>
            <a:lvl1pPr algn="l">
              <a:defRPr sz="1200">
                <a:solidFill>
                  <a:schemeClr val="tx2"/>
                </a:solidFill>
                <a:latin typeface="Arial"/>
                <a:cs typeface="Arial"/>
              </a:defRPr>
            </a:lvl1pPr>
          </a:lstStyle>
          <a:p>
            <a:pPr>
              <a:defRPr/>
            </a:pPr>
            <a:fld id="{32CCB11F-E9DF-644F-9A18-3FC91E599B58}" type="datetime1">
              <a:rPr lang="en-US" smtClean="0"/>
              <a:t>6/6/17</a:t>
            </a:fld>
            <a:endParaRPr lang="en-US" dirty="0"/>
          </a:p>
        </p:txBody>
      </p:sp>
      <p:sp>
        <p:nvSpPr>
          <p:cNvPr id="5" name="Footer Placeholder 4"/>
          <p:cNvSpPr>
            <a:spLocks noGrp="1"/>
          </p:cNvSpPr>
          <p:nvPr>
            <p:ph type="ftr" sz="quarter" idx="3"/>
          </p:nvPr>
        </p:nvSpPr>
        <p:spPr>
          <a:xfrm>
            <a:off x="2343150" y="8214785"/>
            <a:ext cx="2171700" cy="486833"/>
          </a:xfrm>
          <a:prstGeom prst="rect">
            <a:avLst/>
          </a:prstGeom>
        </p:spPr>
        <p:txBody>
          <a:bodyPr vert="horz" lIns="91440" tIns="45720" rIns="91440" bIns="45720" rtlCol="0" anchor="ctr"/>
          <a:lstStyle>
            <a:lvl1pPr algn="ctr">
              <a:defRPr sz="1200">
                <a:solidFill>
                  <a:schemeClr val="tx2"/>
                </a:solidFill>
                <a:latin typeface="Arial"/>
                <a:cs typeface="Arial"/>
              </a:defRPr>
            </a:lvl1pPr>
          </a:lstStyle>
          <a:p>
            <a:pPr>
              <a:defRPr/>
            </a:pPr>
            <a:endParaRPr lang="en-US" dirty="0"/>
          </a:p>
        </p:txBody>
      </p:sp>
      <p:sp>
        <p:nvSpPr>
          <p:cNvPr id="6" name="Slide Number Placeholder 5"/>
          <p:cNvSpPr>
            <a:spLocks noGrp="1"/>
          </p:cNvSpPr>
          <p:nvPr>
            <p:ph type="sldNum" sz="quarter" idx="4"/>
          </p:nvPr>
        </p:nvSpPr>
        <p:spPr>
          <a:xfrm>
            <a:off x="4979194" y="8214785"/>
            <a:ext cx="1600200" cy="486833"/>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pPr>
              <a:defRPr/>
            </a:pPr>
            <a:fld id="{F1B07367-2D8B-E54F-BB74-03DC61074128}"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16" r:id="rId7"/>
    <p:sldLayoutId id="2147483717" r:id="rId8"/>
    <p:sldLayoutId id="2147483718" r:id="rId9"/>
    <p:sldLayoutId id="2147483725" r:id="rId10"/>
    <p:sldLayoutId id="2147483726" r:id="rId11"/>
  </p:sldLayoutIdLst>
  <p:hf sldNum="0" hdr="0" ftr="0" dt="0"/>
  <p:txStyles>
    <p:title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charset="0"/>
        <a:buChar char=""/>
        <a:defRPr sz="2400" kern="1200">
          <a:solidFill>
            <a:srgbClr val="262626"/>
          </a:solidFill>
          <a:latin typeface="Arial"/>
          <a:ea typeface="ＭＳ Ｐゴシック" charset="0"/>
          <a:cs typeface="ＭＳ Ｐゴシック" charset="0"/>
        </a:defRPr>
      </a:lvl1pPr>
      <a:lvl2pPr marL="776288" indent="-365125" algn="l" rtl="0" eaLnBrk="0" fontAlgn="base" hangingPunct="0">
        <a:spcBef>
          <a:spcPct val="20000"/>
        </a:spcBef>
        <a:spcAft>
          <a:spcPct val="0"/>
        </a:spcAft>
        <a:buClr>
          <a:schemeClr val="accent1"/>
        </a:buClr>
        <a:buFont typeface="Wingdings" charset="0"/>
        <a:buChar char=""/>
        <a:defRPr sz="2200" kern="1200">
          <a:solidFill>
            <a:srgbClr val="262626"/>
          </a:solidFill>
          <a:latin typeface="Arial"/>
          <a:ea typeface="ＭＳ Ｐゴシック" charset="0"/>
          <a:cs typeface="+mn-cs"/>
        </a:defRPr>
      </a:lvl2pPr>
      <a:lvl3pPr marL="1143000" indent="-365125" algn="l" rtl="0" eaLnBrk="0" fontAlgn="base" hangingPunct="0">
        <a:spcBef>
          <a:spcPct val="20000"/>
        </a:spcBef>
        <a:spcAft>
          <a:spcPct val="0"/>
        </a:spcAft>
        <a:buClr>
          <a:schemeClr val="accent1"/>
        </a:buClr>
        <a:buFont typeface="Wingdings" charset="0"/>
        <a:buChar char=""/>
        <a:defRPr sz="2000" kern="1200">
          <a:solidFill>
            <a:srgbClr val="262626"/>
          </a:solidFill>
          <a:latin typeface="Arial"/>
          <a:ea typeface="ＭＳ Ｐゴシック" charset="0"/>
          <a:cs typeface="+mn-cs"/>
        </a:defRPr>
      </a:lvl3pPr>
      <a:lvl4pPr marL="1508125" indent="-319088" algn="l" rtl="0" eaLnBrk="0" fontAlgn="base" hangingPunct="0">
        <a:spcBef>
          <a:spcPct val="20000"/>
        </a:spcBef>
        <a:spcAft>
          <a:spcPct val="0"/>
        </a:spcAft>
        <a:buClr>
          <a:schemeClr val="accent1"/>
        </a:buClr>
        <a:buFont typeface="Wingdings" charset="0"/>
        <a:buChar char=""/>
        <a:defRPr kern="1200">
          <a:solidFill>
            <a:srgbClr val="262626"/>
          </a:solidFill>
          <a:latin typeface="Arial"/>
          <a:ea typeface="ＭＳ Ｐゴシック" charset="0"/>
          <a:cs typeface="+mn-cs"/>
        </a:defRPr>
      </a:lvl4pPr>
      <a:lvl5pPr marL="1828800" indent="-319088" algn="l" rtl="0" eaLnBrk="0" fontAlgn="base" hangingPunct="0">
        <a:spcBef>
          <a:spcPct val="20000"/>
        </a:spcBef>
        <a:spcAft>
          <a:spcPct val="0"/>
        </a:spcAft>
        <a:buClr>
          <a:schemeClr val="accent1"/>
        </a:buClr>
        <a:buFont typeface="Wingdings" charset="0"/>
        <a:buChar char=""/>
        <a:defRPr sz="1600" kern="1200">
          <a:solidFill>
            <a:srgbClr val="262626"/>
          </a:solidFill>
          <a:latin typeface="Arial"/>
          <a:ea typeface="ＭＳ Ｐゴシック" charset="0"/>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hyperlink" Target="20_02SeaLion_SV.mpg" TargetMode="External"/><Relationship Id="rId5" Type="http://schemas.openxmlformats.org/officeDocument/2006/relationships/image" Target="../media/image8.png"/><Relationship Id="rId1" Type="http://schemas.openxmlformats.org/officeDocument/2006/relationships/tags" Target="../tags/tag2.xml"/><Relationship Id="rId2"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www.dolldivine.com/dd-dragon-maker.php" TargetMode="External"/><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363" name="FlagCount" hidden="1">
            <a:hlinkClick r:id="rId4" action="ppaction://hlinkfile"/>
          </p:cNvPr>
          <p:cNvSpPr>
            <a:spLocks noChangeArrowheads="1"/>
          </p:cNvSpPr>
          <p:nvPr/>
        </p:nvSpPr>
        <p:spPr bwMode="auto">
          <a:xfrm>
            <a:off x="6191250" y="338667"/>
            <a:ext cx="285750" cy="423333"/>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sz="1400" b="1" dirty="0">
                <a:latin typeface="Tahoma" charset="0"/>
              </a:rPr>
              <a:t>0</a:t>
            </a:r>
          </a:p>
        </p:txBody>
      </p:sp>
      <p:sp>
        <p:nvSpPr>
          <p:cNvPr id="3" name="Title 2"/>
          <p:cNvSpPr>
            <a:spLocks noGrp="1"/>
          </p:cNvSpPr>
          <p:nvPr>
            <p:ph type="title"/>
          </p:nvPr>
        </p:nvSpPr>
        <p:spPr>
          <a:xfrm>
            <a:off x="54802" y="5288513"/>
            <a:ext cx="6743700" cy="934765"/>
          </a:xfrm>
        </p:spPr>
        <p:txBody>
          <a:bodyPr/>
          <a:lstStyle/>
          <a:p>
            <a:r>
              <a:rPr lang="en-US" dirty="0" smtClean="0">
                <a:solidFill>
                  <a:schemeClr val="tx2">
                    <a:lumMod val="75000"/>
                  </a:schemeClr>
                </a:solidFill>
              </a:rPr>
              <a:t>Dragon Genetics: </a:t>
            </a:r>
            <a:br>
              <a:rPr lang="en-US" dirty="0" smtClean="0">
                <a:solidFill>
                  <a:schemeClr val="tx2">
                    <a:lumMod val="75000"/>
                  </a:schemeClr>
                </a:solidFill>
              </a:rPr>
            </a:br>
            <a:r>
              <a:rPr lang="en-US" sz="1600" dirty="0" smtClean="0">
                <a:solidFill>
                  <a:schemeClr val="tx2">
                    <a:lumMod val="75000"/>
                  </a:schemeClr>
                </a:solidFill>
              </a:rPr>
              <a:t>Understanding Inheritance</a:t>
            </a:r>
            <a:endParaRPr lang="en-US" sz="1600" dirty="0">
              <a:solidFill>
                <a:schemeClr val="tx2">
                  <a:lumMod val="75000"/>
                </a:schemeClr>
              </a:solidFill>
            </a:endParaRPr>
          </a:p>
        </p:txBody>
      </p:sp>
      <p:sp>
        <p:nvSpPr>
          <p:cNvPr id="8" name="Rectangle 7"/>
          <p:cNvSpPr/>
          <p:nvPr/>
        </p:nvSpPr>
        <p:spPr>
          <a:xfrm rot="20875111">
            <a:off x="417551" y="548694"/>
            <a:ext cx="106989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err="1" smtClean="0">
                <a:ln w="17780" cmpd="sng">
                  <a:solidFill>
                    <a:schemeClr val="accent1">
                      <a:tint val="3000"/>
                    </a:schemeClr>
                  </a:solidFill>
                  <a:prstDash val="solid"/>
                  <a:miter lim="800000"/>
                </a:ln>
                <a:solidFill>
                  <a:srgbClr val="204000"/>
                </a:solidFill>
                <a:effectLst>
                  <a:outerShdw blurRad="55000" dist="50800" dir="5400000" algn="tl">
                    <a:srgbClr val="000000">
                      <a:alpha val="33000"/>
                    </a:srgbClr>
                  </a:outerShdw>
                </a:effectLst>
              </a:rPr>
              <a:t>Aa</a:t>
            </a:r>
            <a:endParaRPr lang="en-US" sz="5400" b="1" spc="50" dirty="0">
              <a:ln w="11430"/>
              <a:solidFill>
                <a:srgbClr val="204000"/>
              </a:solidFill>
              <a:effectLst>
                <a:outerShdw blurRad="76200" dist="50800" dir="5400000" algn="tl" rotWithShape="0">
                  <a:srgbClr val="000000">
                    <a:alpha val="65000"/>
                  </a:srgbClr>
                </a:outerShdw>
              </a:effectLst>
            </a:endParaRPr>
          </a:p>
        </p:txBody>
      </p:sp>
      <p:sp>
        <p:nvSpPr>
          <p:cNvPr id="11" name="Rectangle 10"/>
          <p:cNvSpPr/>
          <p:nvPr/>
        </p:nvSpPr>
        <p:spPr>
          <a:xfrm rot="361497">
            <a:off x="1538408" y="1090562"/>
            <a:ext cx="1114182" cy="923330"/>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solidFill>
                  <a:schemeClr val="tx2"/>
                </a:solidFill>
                <a:effectLst>
                  <a:outerShdw blurRad="76200" dist="50800" dir="5400000" algn="tl" rotWithShape="0">
                    <a:srgbClr val="000000">
                      <a:alpha val="65000"/>
                    </a:srgbClr>
                  </a:outerShdw>
                </a:effectLst>
              </a:rPr>
              <a:t>Hh</a:t>
            </a:r>
            <a:endParaRPr lang="en-US" sz="5400" b="1" spc="50" dirty="0">
              <a:ln w="11430"/>
              <a:solidFill>
                <a:schemeClr val="tx2"/>
              </a:solidFill>
              <a:effectLst>
                <a:outerShdw blurRad="76200" dist="50800" dir="5400000" algn="tl" rotWithShape="0">
                  <a:srgbClr val="000000">
                    <a:alpha val="65000"/>
                  </a:srgbClr>
                </a:outerShdw>
              </a:effectLst>
            </a:endParaRPr>
          </a:p>
        </p:txBody>
      </p:sp>
      <p:sp>
        <p:nvSpPr>
          <p:cNvPr id="13" name="Rectangle 12"/>
          <p:cNvSpPr/>
          <p:nvPr/>
        </p:nvSpPr>
        <p:spPr>
          <a:xfrm rot="21274403">
            <a:off x="5368764" y="35048"/>
            <a:ext cx="954934" cy="923330"/>
          </a:xfrm>
          <a:prstGeom prst="rect">
            <a:avLst/>
          </a:prstGeom>
          <a:noFill/>
        </p:spPr>
        <p:txBody>
          <a:bodyPr wrap="none" lIns="91440" tIns="45720" rIns="91440" bIns="45720">
            <a:spAutoFit/>
          </a:bodyPr>
          <a:lstStyle/>
          <a:p>
            <a:pPr algn="ctr"/>
            <a:r>
              <a:rPr lang="en-US" sz="5400" dirty="0" err="1" smtClean="0">
                <a:ln w="10160">
                  <a:solidFill>
                    <a:schemeClr val="accent1"/>
                  </a:solidFill>
                  <a:prstDash val="solid"/>
                </a:ln>
                <a:solidFill>
                  <a:srgbClr val="558140"/>
                </a:solidFill>
                <a:effectLst>
                  <a:outerShdw blurRad="38100" dist="32000" dir="5400000" algn="tl">
                    <a:srgbClr val="000000">
                      <a:alpha val="30000"/>
                    </a:srgbClr>
                  </a:outerShdw>
                </a:effectLst>
              </a:rPr>
              <a:t>ee</a:t>
            </a:r>
            <a:endParaRPr lang="en-US" sz="5400" dirty="0">
              <a:ln w="10160">
                <a:solidFill>
                  <a:schemeClr val="accent1"/>
                </a:solidFill>
                <a:prstDash val="solid"/>
              </a:ln>
              <a:solidFill>
                <a:srgbClr val="558140"/>
              </a:solidFill>
              <a:effectLst>
                <a:outerShdw blurRad="38100" dist="32000" dir="5400000" algn="tl">
                  <a:srgbClr val="000000">
                    <a:alpha val="30000"/>
                  </a:srgbClr>
                </a:outerShdw>
              </a:effectLst>
            </a:endParaRPr>
          </a:p>
        </p:txBody>
      </p:sp>
      <p:sp>
        <p:nvSpPr>
          <p:cNvPr id="15" name="Rectangle 14"/>
          <p:cNvSpPr/>
          <p:nvPr/>
        </p:nvSpPr>
        <p:spPr>
          <a:xfrm rot="337347">
            <a:off x="3614473" y="650293"/>
            <a:ext cx="1390124" cy="923330"/>
          </a:xfrm>
          <a:prstGeom prst="rect">
            <a:avLst/>
          </a:prstGeom>
          <a:noFill/>
        </p:spPr>
        <p:txBody>
          <a:bodyPr wrap="none" lIns="91440" tIns="45720" rIns="91440" bIns="45720">
            <a:spAutoFit/>
          </a:bodyPr>
          <a:lstStyle/>
          <a:p>
            <a:pPr algn="ctr"/>
            <a:r>
              <a:rPr lang="en-US" sz="5400" b="1" cap="none" spc="0" dirty="0" err="1" smtClean="0">
                <a:ln w="12700">
                  <a:solidFill>
                    <a:schemeClr val="bg1"/>
                  </a:solidFill>
                  <a:prstDash val="solid"/>
                </a:ln>
                <a:solidFill>
                  <a:schemeClr val="bg2">
                    <a:lumMod val="50000"/>
                  </a:schemeClr>
                </a:solidFill>
                <a:effectLst>
                  <a:outerShdw blurRad="41275" dist="20320" dir="1800000" algn="tl" rotWithShape="0">
                    <a:srgbClr val="000000">
                      <a:alpha val="40000"/>
                    </a:srgbClr>
                  </a:outerShdw>
                </a:effectLst>
              </a:rPr>
              <a:t>Ww</a:t>
            </a:r>
            <a:endParaRPr lang="en-US" sz="5400" b="1" cap="none" spc="0" dirty="0">
              <a:ln w="12700">
                <a:solidFill>
                  <a:schemeClr val="bg1"/>
                </a:solidFill>
                <a:prstDash val="solid"/>
              </a:ln>
              <a:solidFill>
                <a:schemeClr val="bg2">
                  <a:lumMod val="50000"/>
                </a:schemeClr>
              </a:solidFill>
              <a:effectLst>
                <a:outerShdw blurRad="41275" dist="20320" dir="1800000" algn="tl" rotWithShape="0">
                  <a:srgbClr val="000000">
                    <a:alpha val="40000"/>
                  </a:srgbClr>
                </a:outerShdw>
              </a:effectLst>
            </a:endParaRPr>
          </a:p>
        </p:txBody>
      </p:sp>
      <p:sp>
        <p:nvSpPr>
          <p:cNvPr id="16" name="Rectangle 15"/>
          <p:cNvSpPr/>
          <p:nvPr/>
        </p:nvSpPr>
        <p:spPr>
          <a:xfrm>
            <a:off x="2070443" y="-73684"/>
            <a:ext cx="1108446" cy="923330"/>
          </a:xfrm>
          <a:prstGeom prst="rect">
            <a:avLst/>
          </a:prstGeom>
          <a:noFill/>
        </p:spPr>
        <p:txBody>
          <a:bodyPr wrap="none" lIns="91440" tIns="45720" rIns="91440" bIns="45720">
            <a:spAutoFit/>
          </a:bodyPr>
          <a:lstStyle/>
          <a:p>
            <a:pPr algn="ctr"/>
            <a:r>
              <a:rPr lang="en-US" sz="5400" b="1" cap="none" spc="0" dirty="0" smtClean="0">
                <a:ln w="12700">
                  <a:solidFill>
                    <a:schemeClr val="bg1"/>
                  </a:solidFill>
                  <a:prstDash val="solid"/>
                </a:ln>
                <a:solidFill>
                  <a:schemeClr val="accent2">
                    <a:lumMod val="75000"/>
                  </a:schemeClr>
                </a:solidFill>
                <a:effectLst>
                  <a:outerShdw blurRad="41275" dist="20320" dir="1800000" algn="tl" rotWithShape="0">
                    <a:srgbClr val="000000">
                      <a:alpha val="40000"/>
                    </a:srgbClr>
                  </a:outerShdw>
                </a:effectLst>
              </a:rPr>
              <a:t>SS</a:t>
            </a:r>
            <a:endParaRPr lang="en-US" sz="5400" b="1" cap="none" spc="0" dirty="0">
              <a:ln w="12700">
                <a:solidFill>
                  <a:schemeClr val="bg1"/>
                </a:solidFill>
                <a:prstDash val="solid"/>
              </a:ln>
              <a:solidFill>
                <a:schemeClr val="accent2">
                  <a:lumMod val="75000"/>
                </a:schemeClr>
              </a:solidFill>
              <a:effectLst>
                <a:outerShdw blurRad="41275" dist="20320" dir="1800000" algn="tl" rotWithShape="0">
                  <a:srgbClr val="000000">
                    <a:alpha val="40000"/>
                  </a:srgbClr>
                </a:outerShdw>
              </a:effectLst>
            </a:endParaRPr>
          </a:p>
        </p:txBody>
      </p:sp>
      <p:pic>
        <p:nvPicPr>
          <p:cNvPr id="2" name="Picture 1" descr="Screen Shot 2015-10-07 at 9.07.58 PM.png"/>
          <p:cNvPicPr>
            <a:picLocks noChangeAspect="1"/>
          </p:cNvPicPr>
          <p:nvPr/>
        </p:nvPicPr>
        <p:blipFill rotWithShape="1">
          <a:blip r:embed="rId5">
            <a:extLst>
              <a:ext uri="{28A0092B-C50C-407E-A947-70E740481C1C}">
                <a14:useLocalDpi xmlns:a14="http://schemas.microsoft.com/office/drawing/2010/main" val="0"/>
              </a:ext>
            </a:extLst>
          </a:blip>
          <a:srcRect t="9259" b="7408"/>
          <a:stretch/>
        </p:blipFill>
        <p:spPr>
          <a:xfrm>
            <a:off x="1333605" y="2023843"/>
            <a:ext cx="4178595" cy="3342877"/>
          </a:xfrm>
          <a:prstGeom prst="roundRect">
            <a:avLst/>
          </a:prstGeom>
        </p:spPr>
      </p:pic>
      <p:sp>
        <p:nvSpPr>
          <p:cNvPr id="12" name="Content Placeholder 4"/>
          <p:cNvSpPr txBox="1">
            <a:spLocks/>
          </p:cNvSpPr>
          <p:nvPr/>
        </p:nvSpPr>
        <p:spPr bwMode="auto">
          <a:xfrm>
            <a:off x="332663" y="7569408"/>
            <a:ext cx="6180480" cy="113180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lr>
                <a:schemeClr val="accent1"/>
              </a:buClr>
              <a:buFont typeface="Wingdings" charset="0"/>
              <a:buChar char=""/>
              <a:defRPr sz="2400" kern="1200">
                <a:solidFill>
                  <a:srgbClr val="262626"/>
                </a:solidFill>
                <a:latin typeface="Gill Sans"/>
                <a:ea typeface="ＭＳ Ｐゴシック" charset="0"/>
                <a:cs typeface="ＭＳ Ｐゴシック" charset="0"/>
              </a:defRPr>
            </a:lvl1pPr>
            <a:lvl2pPr marL="776288" indent="-365125" algn="l" rtl="0" eaLnBrk="0" fontAlgn="base" hangingPunct="0">
              <a:spcBef>
                <a:spcPct val="20000"/>
              </a:spcBef>
              <a:spcAft>
                <a:spcPct val="0"/>
              </a:spcAft>
              <a:buClr>
                <a:schemeClr val="accent1"/>
              </a:buClr>
              <a:buFont typeface="Wingdings" charset="0"/>
              <a:buChar char=""/>
              <a:defRPr sz="2200" kern="1200">
                <a:solidFill>
                  <a:srgbClr val="262626"/>
                </a:solidFill>
                <a:latin typeface="Gill Sans"/>
                <a:ea typeface="ＭＳ Ｐゴシック" charset="0"/>
                <a:cs typeface="+mn-cs"/>
              </a:defRPr>
            </a:lvl2pPr>
            <a:lvl3pPr marL="1143000" indent="-365125" algn="l" rtl="0" eaLnBrk="0" fontAlgn="base" hangingPunct="0">
              <a:spcBef>
                <a:spcPct val="20000"/>
              </a:spcBef>
              <a:spcAft>
                <a:spcPct val="0"/>
              </a:spcAft>
              <a:buClr>
                <a:schemeClr val="accent1"/>
              </a:buClr>
              <a:buFont typeface="Wingdings" charset="0"/>
              <a:buChar char=""/>
              <a:defRPr sz="2000" kern="1200">
                <a:solidFill>
                  <a:srgbClr val="262626"/>
                </a:solidFill>
                <a:latin typeface="Gill Sans"/>
                <a:ea typeface="ＭＳ Ｐゴシック" charset="0"/>
                <a:cs typeface="+mn-cs"/>
              </a:defRPr>
            </a:lvl3pPr>
            <a:lvl4pPr marL="1508125" indent="-319088" algn="l" rtl="0" eaLnBrk="0" fontAlgn="base" hangingPunct="0">
              <a:spcBef>
                <a:spcPct val="20000"/>
              </a:spcBef>
              <a:spcAft>
                <a:spcPct val="0"/>
              </a:spcAft>
              <a:buClr>
                <a:schemeClr val="accent1"/>
              </a:buClr>
              <a:buFont typeface="Wingdings" charset="0"/>
              <a:buChar char=""/>
              <a:defRPr kern="1200">
                <a:solidFill>
                  <a:srgbClr val="262626"/>
                </a:solidFill>
                <a:latin typeface="Gill Sans"/>
                <a:ea typeface="ＭＳ Ｐゴシック" charset="0"/>
                <a:cs typeface="+mn-cs"/>
              </a:defRPr>
            </a:lvl4pPr>
            <a:lvl5pPr marL="1828800" indent="-319088" algn="l" rtl="0" eaLnBrk="0" fontAlgn="base" hangingPunct="0">
              <a:spcBef>
                <a:spcPct val="20000"/>
              </a:spcBef>
              <a:spcAft>
                <a:spcPct val="0"/>
              </a:spcAft>
              <a:buClr>
                <a:schemeClr val="accent1"/>
              </a:buClr>
              <a:buFont typeface="Wingdings" charset="0"/>
              <a:buChar char=""/>
              <a:defRPr sz="1600" kern="1200">
                <a:solidFill>
                  <a:srgbClr val="262626"/>
                </a:solidFill>
                <a:latin typeface="Gill Sans"/>
                <a:ea typeface="ＭＳ Ｐゴシック" charset="0"/>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en-US" sz="1200" dirty="0" smtClean="0">
                <a:latin typeface="Arial"/>
              </a:rPr>
              <a:t>You </a:t>
            </a:r>
            <a:r>
              <a:rPr lang="en-US" sz="1200" dirty="0">
                <a:latin typeface="Arial"/>
              </a:rPr>
              <a:t>have recently embarked on a career as a </a:t>
            </a:r>
            <a:r>
              <a:rPr lang="en-US" sz="1200" b="1" dirty="0">
                <a:latin typeface="Arial"/>
              </a:rPr>
              <a:t>dragon</a:t>
            </a:r>
            <a:r>
              <a:rPr lang="en-US" sz="1200" dirty="0">
                <a:latin typeface="Arial"/>
              </a:rPr>
              <a:t> breeder</a:t>
            </a:r>
            <a:r>
              <a:rPr lang="en-US" sz="1200" dirty="0" smtClean="0">
                <a:latin typeface="Arial"/>
              </a:rPr>
              <a:t>, and at one of the following  stations, </a:t>
            </a:r>
            <a:r>
              <a:rPr lang="en-US" sz="1200" dirty="0" smtClean="0">
                <a:latin typeface="Arial"/>
                <a:cs typeface="Arial"/>
              </a:rPr>
              <a:t>you </a:t>
            </a:r>
            <a:r>
              <a:rPr lang="en-US" sz="1200" dirty="0">
                <a:latin typeface="Arial"/>
                <a:cs typeface="Arial"/>
              </a:rPr>
              <a:t>will produce a baby dragon by simulating the processes by which parental genes are passed on to </a:t>
            </a:r>
            <a:r>
              <a:rPr lang="en-US" sz="1200" dirty="0" smtClean="0">
                <a:latin typeface="Arial"/>
                <a:cs typeface="Arial"/>
              </a:rPr>
              <a:t>offspring.</a:t>
            </a:r>
          </a:p>
          <a:p>
            <a:pPr marL="0" indent="0">
              <a:buNone/>
            </a:pPr>
            <a:endParaRPr lang="en-US" sz="1200" dirty="0">
              <a:latin typeface="Arial"/>
              <a:cs typeface="Arial"/>
            </a:endParaRPr>
          </a:p>
          <a:p>
            <a:pPr marL="0" indent="0">
              <a:buNone/>
            </a:pPr>
            <a:r>
              <a:rPr lang="en-US" sz="1200" dirty="0" smtClean="0">
                <a:latin typeface="Arial"/>
              </a:rPr>
              <a:t> Before you begin your first breeding </a:t>
            </a:r>
            <a:r>
              <a:rPr lang="en-US" sz="1200" dirty="0">
                <a:latin typeface="Arial"/>
              </a:rPr>
              <a:t>project, </a:t>
            </a:r>
            <a:r>
              <a:rPr lang="en-US" sz="1200" dirty="0" smtClean="0">
                <a:latin typeface="Arial"/>
              </a:rPr>
              <a:t>please read through these pages, which have some information about your dragons, as well as a review of the basic </a:t>
            </a:r>
            <a:r>
              <a:rPr lang="en-US" sz="1200" dirty="0">
                <a:latin typeface="Arial"/>
              </a:rPr>
              <a:t>concepts of </a:t>
            </a:r>
            <a:r>
              <a:rPr lang="en-US" sz="1200" dirty="0" smtClean="0">
                <a:latin typeface="Arial"/>
              </a:rPr>
              <a:t>inheritance.</a:t>
            </a:r>
            <a:endParaRPr lang="en-US" sz="1200" dirty="0" smtClean="0">
              <a:latin typeface="Arial"/>
              <a:cs typeface="Arial"/>
            </a:endParaRPr>
          </a:p>
        </p:txBody>
      </p:sp>
      <p:sp>
        <p:nvSpPr>
          <p:cNvPr id="14" name="Rectangle 13"/>
          <p:cNvSpPr/>
          <p:nvPr/>
        </p:nvSpPr>
        <p:spPr>
          <a:xfrm>
            <a:off x="241807" y="6274537"/>
            <a:ext cx="6362193" cy="1569660"/>
          </a:xfrm>
          <a:prstGeom prst="rect">
            <a:avLst/>
          </a:prstGeom>
        </p:spPr>
        <p:txBody>
          <a:bodyPr wrap="square">
            <a:spAutoFit/>
          </a:bodyPr>
          <a:lstStyle/>
          <a:p>
            <a:r>
              <a:rPr lang="en-US" sz="1200" dirty="0" smtClean="0">
                <a:solidFill>
                  <a:schemeClr val="bg1"/>
                </a:solidFill>
              </a:rPr>
              <a:t>For centuries humans have selected </a:t>
            </a:r>
            <a:r>
              <a:rPr lang="en-US" sz="1200" dirty="0">
                <a:solidFill>
                  <a:schemeClr val="bg1"/>
                </a:solidFill>
              </a:rPr>
              <a:t>plant varieties </a:t>
            </a:r>
            <a:r>
              <a:rPr lang="en-US" sz="1200" dirty="0" smtClean="0">
                <a:solidFill>
                  <a:schemeClr val="bg1"/>
                </a:solidFill>
              </a:rPr>
              <a:t>and animals for specific traits. </a:t>
            </a:r>
          </a:p>
          <a:p>
            <a:pPr marL="800100" lvl="1" indent="-342900">
              <a:buFont typeface="Arial"/>
              <a:buChar char="•"/>
            </a:pPr>
            <a:r>
              <a:rPr lang="en-US" sz="1200" dirty="0" smtClean="0">
                <a:solidFill>
                  <a:schemeClr val="bg1"/>
                </a:solidFill>
              </a:rPr>
              <a:t>Plant </a:t>
            </a:r>
            <a:r>
              <a:rPr lang="en-US" sz="1200" dirty="0">
                <a:solidFill>
                  <a:schemeClr val="bg1"/>
                </a:solidFill>
              </a:rPr>
              <a:t>breeders select plant varieties which produce more seed or </a:t>
            </a:r>
            <a:r>
              <a:rPr lang="en-US" sz="1200" dirty="0" smtClean="0">
                <a:solidFill>
                  <a:schemeClr val="bg1"/>
                </a:solidFill>
              </a:rPr>
              <a:t>fruit </a:t>
            </a:r>
          </a:p>
          <a:p>
            <a:pPr marL="800100" lvl="1" indent="-342900">
              <a:buFont typeface="Arial"/>
              <a:buChar char="•"/>
            </a:pPr>
            <a:r>
              <a:rPr lang="en-US" sz="1200" dirty="0" smtClean="0">
                <a:solidFill>
                  <a:schemeClr val="bg1"/>
                </a:solidFill>
              </a:rPr>
              <a:t>Livestock </a:t>
            </a:r>
            <a:r>
              <a:rPr lang="en-US" sz="1200" dirty="0">
                <a:solidFill>
                  <a:schemeClr val="bg1"/>
                </a:solidFill>
              </a:rPr>
              <a:t>producers select animals with specific traits such as increased milk production, ample muscle mass or structural </a:t>
            </a:r>
            <a:r>
              <a:rPr lang="en-US" sz="1200" dirty="0" smtClean="0">
                <a:solidFill>
                  <a:schemeClr val="bg1"/>
                </a:solidFill>
              </a:rPr>
              <a:t>correctness </a:t>
            </a:r>
          </a:p>
          <a:p>
            <a:pPr marL="800100" lvl="1" indent="-342900">
              <a:buFont typeface="Arial"/>
              <a:buChar char="•"/>
            </a:pPr>
            <a:r>
              <a:rPr lang="en-US" sz="1200" dirty="0" smtClean="0">
                <a:solidFill>
                  <a:schemeClr val="bg1"/>
                </a:solidFill>
              </a:rPr>
              <a:t>Dogs have been bred for physical traits like eyesight and speed, as well as personality traits such as aggression or friendliness</a:t>
            </a:r>
          </a:p>
          <a:p>
            <a:pPr lvl="1"/>
            <a:endParaRPr lang="en-US" sz="1200" dirty="0" smtClean="0">
              <a:solidFill>
                <a:schemeClr val="bg1"/>
              </a:solidFill>
            </a:endParaRPr>
          </a:p>
          <a:p>
            <a:pPr lvl="1"/>
            <a:endParaRPr lang="en-US" sz="1200" dirty="0">
              <a:solidFill>
                <a:schemeClr val="bg1"/>
              </a:solidFill>
            </a:endParaRPr>
          </a:p>
        </p:txBody>
      </p:sp>
    </p:spTree>
    <p:custDataLst>
      <p:tags r:id="rId1"/>
    </p:custDataLst>
    <p:extLst>
      <p:ext uri="{BB962C8B-B14F-4D97-AF65-F5344CB8AC3E}">
        <p14:creationId xmlns:p14="http://schemas.microsoft.com/office/powerpoint/2010/main" val="3416308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0435" y="-169330"/>
            <a:ext cx="5817394" cy="1236127"/>
          </a:xfrm>
        </p:spPr>
        <p:txBody>
          <a:bodyPr/>
          <a:lstStyle/>
          <a:p>
            <a:pPr algn="l"/>
            <a:r>
              <a:rPr lang="en-US" sz="1600" dirty="0" smtClean="0">
                <a:solidFill>
                  <a:schemeClr val="tx2">
                    <a:lumMod val="75000"/>
                  </a:schemeClr>
                </a:solidFill>
              </a:rPr>
              <a:t>Dragon Genetics</a:t>
            </a:r>
            <a:endParaRPr lang="en-US" sz="1600" dirty="0">
              <a:solidFill>
                <a:schemeClr val="tx2">
                  <a:lumMod val="75000"/>
                </a:schemeClr>
              </a:solidFill>
            </a:endParaRPr>
          </a:p>
        </p:txBody>
      </p:sp>
      <p:sp>
        <p:nvSpPr>
          <p:cNvPr id="11" name="Content Placeholder 4"/>
          <p:cNvSpPr txBox="1">
            <a:spLocks/>
          </p:cNvSpPr>
          <p:nvPr/>
        </p:nvSpPr>
        <p:spPr bwMode="auto">
          <a:xfrm>
            <a:off x="152400" y="764954"/>
            <a:ext cx="6587067" cy="423333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lr>
                <a:schemeClr val="accent1"/>
              </a:buClr>
              <a:buFont typeface="Wingdings" charset="0"/>
              <a:buChar char=""/>
              <a:defRPr sz="2400" kern="1200">
                <a:solidFill>
                  <a:srgbClr val="262626"/>
                </a:solidFill>
                <a:latin typeface="Gill Sans"/>
                <a:ea typeface="ＭＳ Ｐゴシック" charset="0"/>
                <a:cs typeface="ＭＳ Ｐゴシック" charset="0"/>
              </a:defRPr>
            </a:lvl1pPr>
            <a:lvl2pPr marL="776288" indent="-365125" algn="l" rtl="0" eaLnBrk="0" fontAlgn="base" hangingPunct="0">
              <a:spcBef>
                <a:spcPct val="20000"/>
              </a:spcBef>
              <a:spcAft>
                <a:spcPct val="0"/>
              </a:spcAft>
              <a:buClr>
                <a:schemeClr val="accent1"/>
              </a:buClr>
              <a:buFont typeface="Wingdings" charset="0"/>
              <a:buChar char=""/>
              <a:defRPr sz="2200" kern="1200">
                <a:solidFill>
                  <a:srgbClr val="262626"/>
                </a:solidFill>
                <a:latin typeface="Gill Sans"/>
                <a:ea typeface="ＭＳ Ｐゴシック" charset="0"/>
                <a:cs typeface="+mn-cs"/>
              </a:defRPr>
            </a:lvl2pPr>
            <a:lvl3pPr marL="1143000" indent="-365125" algn="l" rtl="0" eaLnBrk="0" fontAlgn="base" hangingPunct="0">
              <a:spcBef>
                <a:spcPct val="20000"/>
              </a:spcBef>
              <a:spcAft>
                <a:spcPct val="0"/>
              </a:spcAft>
              <a:buClr>
                <a:schemeClr val="accent1"/>
              </a:buClr>
              <a:buFont typeface="Wingdings" charset="0"/>
              <a:buChar char=""/>
              <a:defRPr sz="2000" kern="1200">
                <a:solidFill>
                  <a:srgbClr val="262626"/>
                </a:solidFill>
                <a:latin typeface="Gill Sans"/>
                <a:ea typeface="ＭＳ Ｐゴシック" charset="0"/>
                <a:cs typeface="+mn-cs"/>
              </a:defRPr>
            </a:lvl3pPr>
            <a:lvl4pPr marL="1508125" indent="-319088" algn="l" rtl="0" eaLnBrk="0" fontAlgn="base" hangingPunct="0">
              <a:spcBef>
                <a:spcPct val="20000"/>
              </a:spcBef>
              <a:spcAft>
                <a:spcPct val="0"/>
              </a:spcAft>
              <a:buClr>
                <a:schemeClr val="accent1"/>
              </a:buClr>
              <a:buFont typeface="Wingdings" charset="0"/>
              <a:buChar char=""/>
              <a:defRPr kern="1200">
                <a:solidFill>
                  <a:srgbClr val="262626"/>
                </a:solidFill>
                <a:latin typeface="Gill Sans"/>
                <a:ea typeface="ＭＳ Ｐゴシック" charset="0"/>
                <a:cs typeface="+mn-cs"/>
              </a:defRPr>
            </a:lvl4pPr>
            <a:lvl5pPr marL="1828800" indent="-319088" algn="l" rtl="0" eaLnBrk="0" fontAlgn="base" hangingPunct="0">
              <a:spcBef>
                <a:spcPct val="20000"/>
              </a:spcBef>
              <a:spcAft>
                <a:spcPct val="0"/>
              </a:spcAft>
              <a:buClr>
                <a:schemeClr val="accent1"/>
              </a:buClr>
              <a:buFont typeface="Wingdings" charset="0"/>
              <a:buChar char=""/>
              <a:defRPr sz="1600" kern="1200">
                <a:solidFill>
                  <a:srgbClr val="262626"/>
                </a:solidFill>
                <a:latin typeface="Gill Sans"/>
                <a:ea typeface="ＭＳ Ｐゴシック" charset="0"/>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charset="0"/>
              <a:buNone/>
            </a:pPr>
            <a:r>
              <a:rPr lang="en-US" sz="1200" i="1" dirty="0" err="1" smtClean="0">
                <a:latin typeface="Arial"/>
              </a:rPr>
              <a:t>Draconis</a:t>
            </a:r>
            <a:r>
              <a:rPr lang="en-US" sz="1200" i="1" dirty="0" smtClean="0">
                <a:latin typeface="Arial"/>
              </a:rPr>
              <a:t> </a:t>
            </a:r>
            <a:r>
              <a:rPr lang="en-US" sz="1200" i="1" dirty="0" err="1" smtClean="0">
                <a:latin typeface="Arial"/>
              </a:rPr>
              <a:t>siirexus</a:t>
            </a:r>
            <a:r>
              <a:rPr lang="en-US" sz="1200" i="1" dirty="0" smtClean="0">
                <a:latin typeface="Arial"/>
              </a:rPr>
              <a:t> </a:t>
            </a:r>
            <a:r>
              <a:rPr lang="en-US" sz="1200" dirty="0" smtClean="0">
                <a:latin typeface="Arial"/>
              </a:rPr>
              <a:t>is a species of dragon that has twelve sets of homologous chromosomes: eleven sets of autosomal </a:t>
            </a:r>
            <a:br>
              <a:rPr lang="en-US" sz="1200" dirty="0" smtClean="0">
                <a:latin typeface="Arial"/>
              </a:rPr>
            </a:br>
            <a:r>
              <a:rPr lang="en-US" sz="1200" dirty="0" smtClean="0">
                <a:latin typeface="Arial"/>
              </a:rPr>
              <a:t>chromosomes, and a pair of sex </a:t>
            </a:r>
            <a:br>
              <a:rPr lang="en-US" sz="1200" dirty="0" smtClean="0">
                <a:latin typeface="Arial"/>
              </a:rPr>
            </a:br>
            <a:r>
              <a:rPr lang="en-US" sz="1200" dirty="0" smtClean="0">
                <a:latin typeface="Arial"/>
              </a:rPr>
              <a:t>chromosomes</a:t>
            </a:r>
            <a:r>
              <a:rPr lang="en-US" sz="1200" dirty="0">
                <a:latin typeface="Arial"/>
              </a:rPr>
              <a:t> </a:t>
            </a:r>
            <a:r>
              <a:rPr lang="en-US" sz="1200" dirty="0" smtClean="0">
                <a:latin typeface="Arial"/>
              </a:rPr>
              <a:t>(X &amp; Y).</a:t>
            </a:r>
          </a:p>
          <a:p>
            <a:pPr marL="0" indent="0">
              <a:buFont typeface="Wingdings" charset="0"/>
              <a:buNone/>
            </a:pPr>
            <a:endParaRPr lang="en-US" sz="1200" dirty="0" smtClean="0">
              <a:latin typeface="Arial"/>
            </a:endParaRPr>
          </a:p>
          <a:p>
            <a:pPr marL="0" indent="0">
              <a:buFont typeface="Wingdings" charset="0"/>
              <a:buNone/>
            </a:pPr>
            <a:endParaRPr lang="en-US" sz="1200" dirty="0">
              <a:latin typeface="Arial"/>
            </a:endParaRPr>
          </a:p>
          <a:p>
            <a:pPr marL="0" indent="0">
              <a:buFont typeface="Wingdings" charset="0"/>
              <a:buNone/>
            </a:pPr>
            <a:endParaRPr lang="en-US" sz="1200" dirty="0" smtClean="0">
              <a:latin typeface="Arial"/>
            </a:endParaRPr>
          </a:p>
          <a:p>
            <a:pPr marL="0" indent="0">
              <a:buFont typeface="Wingdings" charset="0"/>
              <a:buNone/>
            </a:pPr>
            <a:endParaRPr lang="en-US" sz="1200" dirty="0" smtClean="0">
              <a:latin typeface="Arial"/>
            </a:endParaRPr>
          </a:p>
          <a:p>
            <a:pPr marL="0" indent="0">
              <a:buFont typeface="Wingdings" charset="0"/>
              <a:buNone/>
            </a:pPr>
            <a:endParaRPr lang="en-US" sz="1200" dirty="0">
              <a:latin typeface="Arial"/>
            </a:endParaRPr>
          </a:p>
          <a:p>
            <a:pPr marL="0" indent="0">
              <a:buFont typeface="Wingdings" charset="0"/>
              <a:buNone/>
            </a:pPr>
            <a:endParaRPr lang="en-US" sz="1200" dirty="0">
              <a:latin typeface="Arial"/>
            </a:endParaRPr>
          </a:p>
          <a:p>
            <a:pPr marL="0" indent="0">
              <a:buFont typeface="Wingdings" charset="0"/>
              <a:buNone/>
            </a:pPr>
            <a:r>
              <a:rPr lang="en-US" sz="1200" dirty="0" smtClean="0">
                <a:latin typeface="Arial"/>
              </a:rPr>
              <a:t>This species has several characters that are inherited according to the laws of inheritance we studied in class:</a:t>
            </a:r>
          </a:p>
          <a:p>
            <a:pPr lvl="1"/>
            <a:r>
              <a:rPr lang="en-US" sz="1200" dirty="0" smtClean="0">
                <a:latin typeface="Arial"/>
              </a:rPr>
              <a:t>Body color</a:t>
            </a:r>
            <a:endParaRPr lang="en-US" sz="1200" dirty="0">
              <a:latin typeface="Arial"/>
            </a:endParaRPr>
          </a:p>
          <a:p>
            <a:pPr lvl="1"/>
            <a:r>
              <a:rPr lang="en-US" sz="1200" dirty="0" smtClean="0">
                <a:latin typeface="Arial"/>
              </a:rPr>
              <a:t>Stripes</a:t>
            </a:r>
          </a:p>
          <a:p>
            <a:pPr lvl="1"/>
            <a:r>
              <a:rPr lang="en-US" sz="1200" dirty="0" smtClean="0">
                <a:latin typeface="Arial"/>
              </a:rPr>
              <a:t>Spots</a:t>
            </a:r>
          </a:p>
          <a:p>
            <a:pPr lvl="1"/>
            <a:r>
              <a:rPr lang="en-US" sz="1200" dirty="0" smtClean="0">
                <a:latin typeface="Arial"/>
              </a:rPr>
              <a:t>Beard</a:t>
            </a:r>
          </a:p>
          <a:p>
            <a:pPr lvl="1"/>
            <a:r>
              <a:rPr lang="en-US" sz="1200" dirty="0" smtClean="0">
                <a:latin typeface="Arial"/>
              </a:rPr>
              <a:t>Horns</a:t>
            </a:r>
          </a:p>
          <a:p>
            <a:pPr lvl="1"/>
            <a:r>
              <a:rPr lang="en-US" sz="1200" dirty="0" smtClean="0">
                <a:latin typeface="Arial"/>
              </a:rPr>
              <a:t>Wings</a:t>
            </a:r>
          </a:p>
          <a:p>
            <a:pPr lvl="1"/>
            <a:r>
              <a:rPr lang="en-US" sz="1200" dirty="0">
                <a:latin typeface="Arial"/>
              </a:rPr>
              <a:t>External ear </a:t>
            </a:r>
            <a:r>
              <a:rPr lang="en-US" sz="1200" dirty="0" smtClean="0">
                <a:latin typeface="Arial"/>
              </a:rPr>
              <a:t>flaps</a:t>
            </a:r>
          </a:p>
          <a:p>
            <a:pPr marL="777875" lvl="2" indent="0">
              <a:buNone/>
            </a:pPr>
            <a:endParaRPr lang="en-US" sz="1200" dirty="0" smtClean="0">
              <a:latin typeface="Arial"/>
            </a:endParaRPr>
          </a:p>
        </p:txBody>
      </p:sp>
      <p:pic>
        <p:nvPicPr>
          <p:cNvPr id="2" name="Picture 1" descr="Screen Shot 2015-10-09 at 8.0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34" y="3239336"/>
            <a:ext cx="2726600" cy="2110916"/>
          </a:xfrm>
          <a:prstGeom prst="roundRect">
            <a:avLst/>
          </a:prstGeom>
        </p:spPr>
      </p:pic>
      <p:pic>
        <p:nvPicPr>
          <p:cNvPr id="3" name="Picture 2" descr="Dragon Chromosom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604" y="1106726"/>
            <a:ext cx="3793066" cy="1560359"/>
          </a:xfrm>
          <a:prstGeom prst="rect">
            <a:avLst/>
          </a:prstGeom>
        </p:spPr>
      </p:pic>
      <p:sp>
        <p:nvSpPr>
          <p:cNvPr id="7" name="Title 3"/>
          <p:cNvSpPr txBox="1">
            <a:spLocks/>
          </p:cNvSpPr>
          <p:nvPr/>
        </p:nvSpPr>
        <p:spPr bwMode="auto">
          <a:xfrm>
            <a:off x="80435" y="4521726"/>
            <a:ext cx="5817394" cy="140546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kern="1200">
                <a:solidFill>
                  <a:schemeClr val="tx2"/>
                </a:solidFill>
                <a:latin typeface="Gill Sans"/>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tx2">
                    <a:lumMod val="75000"/>
                  </a:schemeClr>
                </a:solidFill>
                <a:latin typeface="Arial"/>
              </a:rPr>
              <a:t>Inheritance</a:t>
            </a:r>
            <a:endParaRPr lang="en-US" sz="1600" dirty="0">
              <a:solidFill>
                <a:schemeClr val="tx2">
                  <a:lumMod val="75000"/>
                </a:schemeClr>
              </a:solidFill>
              <a:latin typeface="Arial"/>
            </a:endParaRPr>
          </a:p>
        </p:txBody>
      </p:sp>
      <p:sp>
        <p:nvSpPr>
          <p:cNvPr id="8" name="Rectangle 7"/>
          <p:cNvSpPr/>
          <p:nvPr/>
        </p:nvSpPr>
        <p:spPr>
          <a:xfrm>
            <a:off x="152400" y="5474846"/>
            <a:ext cx="6468533" cy="1384995"/>
          </a:xfrm>
          <a:prstGeom prst="rect">
            <a:avLst/>
          </a:prstGeom>
        </p:spPr>
        <p:txBody>
          <a:bodyPr wrap="square">
            <a:spAutoFit/>
          </a:bodyPr>
          <a:lstStyle/>
          <a:p>
            <a:r>
              <a:rPr lang="en-US" sz="1200" dirty="0" smtClean="0">
                <a:solidFill>
                  <a:schemeClr val="bg1"/>
                </a:solidFill>
              </a:rPr>
              <a:t>Heredity </a:t>
            </a:r>
            <a:r>
              <a:rPr lang="en-US" sz="1200" dirty="0">
                <a:solidFill>
                  <a:schemeClr val="bg1"/>
                </a:solidFill>
              </a:rPr>
              <a:t>is the passing on of traits from parents to offspring. Most plants and animals have two </a:t>
            </a:r>
            <a:r>
              <a:rPr lang="en-US" sz="1200" dirty="0" smtClean="0">
                <a:solidFill>
                  <a:schemeClr val="bg1"/>
                </a:solidFill>
              </a:rPr>
              <a:t>of </a:t>
            </a:r>
            <a:r>
              <a:rPr lang="en-US" sz="1200" dirty="0">
                <a:solidFill>
                  <a:schemeClr val="bg1"/>
                </a:solidFill>
              </a:rPr>
              <a:t>every kind of gene, one from their mother and one from their father</a:t>
            </a:r>
            <a:r>
              <a:rPr lang="en-US" sz="1200" dirty="0" smtClean="0">
                <a:solidFill>
                  <a:schemeClr val="bg1"/>
                </a:solidFill>
              </a:rPr>
              <a:t>.</a:t>
            </a:r>
          </a:p>
          <a:p>
            <a:pPr marL="800100" lvl="1" indent="-342900">
              <a:buFont typeface="Arial"/>
              <a:buChar char="•"/>
            </a:pPr>
            <a:r>
              <a:rPr lang="en-US" sz="1200" dirty="0" smtClean="0">
                <a:solidFill>
                  <a:schemeClr val="bg1"/>
                </a:solidFill>
              </a:rPr>
              <a:t>Only </a:t>
            </a:r>
            <a:r>
              <a:rPr lang="en-US" sz="1200" dirty="0">
                <a:solidFill>
                  <a:schemeClr val="bg1"/>
                </a:solidFill>
              </a:rPr>
              <a:t>one </a:t>
            </a:r>
            <a:r>
              <a:rPr lang="en-US" sz="1200" dirty="0" smtClean="0">
                <a:solidFill>
                  <a:schemeClr val="bg1"/>
                </a:solidFill>
              </a:rPr>
              <a:t>allele </a:t>
            </a:r>
            <a:r>
              <a:rPr lang="en-US" sz="1200" dirty="0">
                <a:solidFill>
                  <a:schemeClr val="bg1"/>
                </a:solidFill>
              </a:rPr>
              <a:t>from each parent is passed to each offspring for a particular trait. </a:t>
            </a:r>
            <a:endParaRPr lang="en-US" sz="1200" dirty="0" smtClean="0">
              <a:solidFill>
                <a:schemeClr val="bg1"/>
              </a:solidFill>
            </a:endParaRPr>
          </a:p>
          <a:p>
            <a:pPr marL="800100" lvl="1" indent="-342900">
              <a:buFont typeface="Arial"/>
              <a:buChar char="•"/>
            </a:pPr>
            <a:r>
              <a:rPr lang="en-US" sz="1200" dirty="0" smtClean="0">
                <a:solidFill>
                  <a:schemeClr val="bg1"/>
                </a:solidFill>
              </a:rPr>
              <a:t>Alleles </a:t>
            </a:r>
            <a:r>
              <a:rPr lang="en-US" sz="1200" dirty="0">
                <a:solidFill>
                  <a:schemeClr val="bg1"/>
                </a:solidFill>
              </a:rPr>
              <a:t>are forms of the same gene with small differences in their DNA sequence. These small differences contribute to each organism's unique physical features. </a:t>
            </a:r>
            <a:endParaRPr lang="en-US" sz="1200" dirty="0" smtClean="0">
              <a:solidFill>
                <a:schemeClr val="bg1"/>
              </a:solidFill>
            </a:endParaRPr>
          </a:p>
          <a:p>
            <a:pPr marL="800100" lvl="1" indent="-342900">
              <a:buFont typeface="Arial"/>
              <a:buChar char="•"/>
            </a:pPr>
            <a:r>
              <a:rPr lang="en-US" sz="1200" dirty="0" smtClean="0">
                <a:solidFill>
                  <a:schemeClr val="bg1"/>
                </a:solidFill>
              </a:rPr>
              <a:t>These </a:t>
            </a:r>
            <a:r>
              <a:rPr lang="en-US" sz="1200" dirty="0">
                <a:solidFill>
                  <a:schemeClr val="bg1"/>
                </a:solidFill>
              </a:rPr>
              <a:t>physical features are called phenotypes. </a:t>
            </a:r>
            <a:endParaRPr lang="en-US" sz="1200" dirty="0" smtClean="0">
              <a:solidFill>
                <a:schemeClr val="bg1"/>
              </a:solidFill>
            </a:endParaRPr>
          </a:p>
          <a:p>
            <a:pPr marL="800100" lvl="1" indent="-342900">
              <a:buFont typeface="Arial"/>
              <a:buChar char="•"/>
            </a:pPr>
            <a:r>
              <a:rPr lang="en-US" sz="1200" dirty="0" smtClean="0">
                <a:solidFill>
                  <a:schemeClr val="bg1"/>
                </a:solidFill>
              </a:rPr>
              <a:t>The </a:t>
            </a:r>
            <a:r>
              <a:rPr lang="en-US" sz="1200" dirty="0">
                <a:solidFill>
                  <a:schemeClr val="bg1"/>
                </a:solidFill>
              </a:rPr>
              <a:t>genetic makeup of an organism is </a:t>
            </a:r>
            <a:r>
              <a:rPr lang="en-US" sz="1200" dirty="0" smtClean="0">
                <a:solidFill>
                  <a:schemeClr val="bg1"/>
                </a:solidFill>
              </a:rPr>
              <a:t>its </a:t>
            </a:r>
            <a:r>
              <a:rPr lang="en-US" sz="1200" dirty="0">
                <a:solidFill>
                  <a:schemeClr val="bg1"/>
                </a:solidFill>
              </a:rPr>
              <a:t>genotype. </a:t>
            </a:r>
          </a:p>
        </p:txBody>
      </p:sp>
      <p:sp>
        <p:nvSpPr>
          <p:cNvPr id="9" name="Rectangle 8"/>
          <p:cNvSpPr/>
          <p:nvPr/>
        </p:nvSpPr>
        <p:spPr>
          <a:xfrm>
            <a:off x="152400" y="6933636"/>
            <a:ext cx="6587067" cy="1384995"/>
          </a:xfrm>
          <a:prstGeom prst="rect">
            <a:avLst/>
          </a:prstGeom>
        </p:spPr>
        <p:txBody>
          <a:bodyPr wrap="square">
            <a:spAutoFit/>
          </a:bodyPr>
          <a:lstStyle/>
          <a:p>
            <a:r>
              <a:rPr lang="en-US" sz="1200" dirty="0">
                <a:solidFill>
                  <a:srgbClr val="000000"/>
                </a:solidFill>
              </a:rPr>
              <a:t>Some alleles are dominant while others are recessive. </a:t>
            </a:r>
            <a:endParaRPr lang="en-US" sz="1200" dirty="0" smtClean="0">
              <a:solidFill>
                <a:srgbClr val="000000"/>
              </a:solidFill>
            </a:endParaRPr>
          </a:p>
          <a:p>
            <a:pPr marL="800100" lvl="1" indent="-342900">
              <a:buFont typeface="Arial"/>
              <a:buChar char="•"/>
            </a:pPr>
            <a:r>
              <a:rPr lang="en-US" sz="1200" dirty="0" smtClean="0">
                <a:solidFill>
                  <a:srgbClr val="000000"/>
                </a:solidFill>
              </a:rPr>
              <a:t>Dominant </a:t>
            </a:r>
            <a:r>
              <a:rPr lang="en-US" sz="1200" dirty="0">
                <a:solidFill>
                  <a:srgbClr val="000000"/>
                </a:solidFill>
              </a:rPr>
              <a:t>alleles </a:t>
            </a:r>
            <a:r>
              <a:rPr lang="en-US" sz="1200" dirty="0" smtClean="0">
                <a:solidFill>
                  <a:srgbClr val="000000"/>
                </a:solidFill>
              </a:rPr>
              <a:t>are </a:t>
            </a:r>
            <a:r>
              <a:rPr lang="en-US" sz="1200" dirty="0">
                <a:solidFill>
                  <a:srgbClr val="000000"/>
                </a:solidFill>
              </a:rPr>
              <a:t>always expressed in </a:t>
            </a:r>
            <a:r>
              <a:rPr lang="en-US" sz="1200" dirty="0" smtClean="0">
                <a:solidFill>
                  <a:srgbClr val="000000"/>
                </a:solidFill>
              </a:rPr>
              <a:t>offspring</a:t>
            </a:r>
          </a:p>
          <a:p>
            <a:pPr marL="800100" lvl="1" indent="-342900">
              <a:buFont typeface="Arial"/>
              <a:buChar char="•"/>
            </a:pPr>
            <a:r>
              <a:rPr lang="en-US" sz="1200" dirty="0" smtClean="0">
                <a:solidFill>
                  <a:srgbClr val="000000"/>
                </a:solidFill>
              </a:rPr>
              <a:t>Recessive </a:t>
            </a:r>
            <a:r>
              <a:rPr lang="en-US" sz="1200" dirty="0">
                <a:solidFill>
                  <a:srgbClr val="000000"/>
                </a:solidFill>
              </a:rPr>
              <a:t>alleles are only expressed in offspring if both parents contribute a recessive </a:t>
            </a:r>
            <a:r>
              <a:rPr lang="en-US" sz="1200" dirty="0" smtClean="0">
                <a:solidFill>
                  <a:srgbClr val="000000"/>
                </a:solidFill>
              </a:rPr>
              <a:t>allele</a:t>
            </a:r>
          </a:p>
          <a:p>
            <a:r>
              <a:rPr lang="en-US" sz="1200" dirty="0" smtClean="0">
                <a:solidFill>
                  <a:srgbClr val="000000"/>
                </a:solidFill>
              </a:rPr>
              <a:t>For example, in humans, the allele for freckles is dominant. </a:t>
            </a:r>
          </a:p>
          <a:p>
            <a:pPr marL="800100" lvl="1" indent="-342900">
              <a:buFont typeface="Arial"/>
              <a:buChar char="•"/>
            </a:pPr>
            <a:r>
              <a:rPr lang="en-US" sz="1200" dirty="0" smtClean="0">
                <a:solidFill>
                  <a:srgbClr val="000000"/>
                </a:solidFill>
              </a:rPr>
              <a:t>Children who receive a “freckle” allele from either parent will exhibit the trait</a:t>
            </a:r>
          </a:p>
          <a:p>
            <a:pPr marL="800100" lvl="1" indent="-342900">
              <a:buFont typeface="Arial"/>
              <a:buChar char="•"/>
            </a:pPr>
            <a:r>
              <a:rPr lang="en-US" sz="1200" dirty="0" smtClean="0">
                <a:solidFill>
                  <a:srgbClr val="000000"/>
                </a:solidFill>
              </a:rPr>
              <a:t>Children who receive two recessive alleles will be freckle-less.</a:t>
            </a:r>
          </a:p>
        </p:txBody>
      </p:sp>
      <p:sp>
        <p:nvSpPr>
          <p:cNvPr id="10" name="Rectangle 9"/>
          <p:cNvSpPr/>
          <p:nvPr/>
        </p:nvSpPr>
        <p:spPr>
          <a:xfrm>
            <a:off x="80435" y="8453215"/>
            <a:ext cx="6369689" cy="461665"/>
          </a:xfrm>
          <a:prstGeom prst="rect">
            <a:avLst/>
          </a:prstGeom>
        </p:spPr>
        <p:txBody>
          <a:bodyPr wrap="square">
            <a:spAutoFit/>
          </a:bodyPr>
          <a:lstStyle/>
          <a:p>
            <a:pPr lvl="1"/>
            <a:r>
              <a:rPr lang="en-US" sz="1200" b="1" smtClean="0">
                <a:solidFill>
                  <a:schemeClr val="bg1"/>
                </a:solidFill>
              </a:rPr>
              <a:t>Now </a:t>
            </a:r>
            <a:r>
              <a:rPr lang="en-US" sz="1200" b="1" dirty="0" smtClean="0">
                <a:solidFill>
                  <a:schemeClr val="bg1"/>
                </a:solidFill>
              </a:rPr>
              <a:t>it’s your turn to see how inheritance works when breeding dragons, and understand how traits are passed on from one generation to the next.</a:t>
            </a:r>
            <a:endParaRPr lang="en-US" sz="1200" b="1" dirty="0">
              <a:solidFill>
                <a:schemeClr val="bg1"/>
              </a:solidFill>
            </a:endParaRPr>
          </a:p>
        </p:txBody>
      </p:sp>
    </p:spTree>
    <p:extLst>
      <p:ext uri="{BB962C8B-B14F-4D97-AF65-F5344CB8AC3E}">
        <p14:creationId xmlns:p14="http://schemas.microsoft.com/office/powerpoint/2010/main" val="1763383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Title 3"/>
          <p:cNvSpPr txBox="1">
            <a:spLocks/>
          </p:cNvSpPr>
          <p:nvPr/>
        </p:nvSpPr>
        <p:spPr bwMode="auto">
          <a:xfrm>
            <a:off x="148167" y="287873"/>
            <a:ext cx="5817394" cy="10796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kern="1200">
                <a:solidFill>
                  <a:schemeClr val="tx2"/>
                </a:solidFill>
                <a:latin typeface="Gill Sans"/>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smtClean="0">
                <a:solidFill>
                  <a:schemeClr val="tx2">
                    <a:lumMod val="75000"/>
                  </a:schemeClr>
                </a:solidFill>
                <a:latin typeface="Arial"/>
              </a:rPr>
              <a:t>Part I: Albinism</a:t>
            </a:r>
            <a:endParaRPr lang="en-US" sz="1400" dirty="0">
              <a:solidFill>
                <a:schemeClr val="tx2">
                  <a:lumMod val="75000"/>
                </a:schemeClr>
              </a:solidFill>
              <a:latin typeface="Arial"/>
            </a:endParaRPr>
          </a:p>
        </p:txBody>
      </p:sp>
      <p:sp>
        <p:nvSpPr>
          <p:cNvPr id="4" name="Title 3"/>
          <p:cNvSpPr>
            <a:spLocks noGrp="1"/>
          </p:cNvSpPr>
          <p:nvPr>
            <p:ph type="title" idx="4294967295"/>
          </p:nvPr>
        </p:nvSpPr>
        <p:spPr>
          <a:xfrm>
            <a:off x="114301" y="-338660"/>
            <a:ext cx="5817394" cy="1405467"/>
          </a:xfrm>
        </p:spPr>
        <p:txBody>
          <a:bodyPr/>
          <a:lstStyle/>
          <a:p>
            <a:pPr algn="l"/>
            <a:r>
              <a:rPr lang="en-US" sz="1600" dirty="0" smtClean="0">
                <a:solidFill>
                  <a:schemeClr val="tx2">
                    <a:lumMod val="75000"/>
                  </a:schemeClr>
                </a:solidFill>
              </a:rPr>
              <a:t>Station </a:t>
            </a:r>
            <a:r>
              <a:rPr lang="en-US" sz="1600" dirty="0" smtClean="0">
                <a:solidFill>
                  <a:schemeClr val="tx2">
                    <a:lumMod val="75000"/>
                  </a:schemeClr>
                </a:solidFill>
              </a:rPr>
              <a:t>4: </a:t>
            </a:r>
            <a:r>
              <a:rPr lang="en-US" sz="1600" dirty="0" smtClean="0">
                <a:solidFill>
                  <a:schemeClr val="tx2">
                    <a:lumMod val="75000"/>
                  </a:schemeClr>
                </a:solidFill>
              </a:rPr>
              <a:t>Dragon Genetics - Punnett Squares</a:t>
            </a:r>
            <a:endParaRPr lang="en-US" sz="1600" dirty="0">
              <a:solidFill>
                <a:schemeClr val="tx2">
                  <a:lumMod val="75000"/>
                </a:schemeClr>
              </a:solidFill>
            </a:endParaRPr>
          </a:p>
        </p:txBody>
      </p:sp>
      <p:sp>
        <p:nvSpPr>
          <p:cNvPr id="8" name="Rectangle 7"/>
          <p:cNvSpPr/>
          <p:nvPr/>
        </p:nvSpPr>
        <p:spPr>
          <a:xfrm>
            <a:off x="250170" y="1066806"/>
            <a:ext cx="4084764" cy="2492990"/>
          </a:xfrm>
          <a:prstGeom prst="rect">
            <a:avLst/>
          </a:prstGeom>
        </p:spPr>
        <p:txBody>
          <a:bodyPr wrap="square">
            <a:spAutoFit/>
          </a:bodyPr>
          <a:lstStyle/>
          <a:p>
            <a:r>
              <a:rPr lang="en-US" sz="1200" dirty="0" err="1" smtClean="0">
                <a:solidFill>
                  <a:srgbClr val="000000"/>
                </a:solidFill>
              </a:rPr>
              <a:t>Tyrosinase</a:t>
            </a:r>
            <a:r>
              <a:rPr lang="en-US" sz="1200" dirty="0" smtClean="0">
                <a:solidFill>
                  <a:srgbClr val="000000"/>
                </a:solidFill>
              </a:rPr>
              <a:t> is an enzyme involved in pigment production (in both dragons</a:t>
            </a:r>
            <a:r>
              <a:rPr lang="en-US" sz="1200" dirty="0">
                <a:solidFill>
                  <a:srgbClr val="000000"/>
                </a:solidFill>
              </a:rPr>
              <a:t> </a:t>
            </a:r>
            <a:r>
              <a:rPr lang="en-US" sz="1200" dirty="0" smtClean="0">
                <a:solidFill>
                  <a:srgbClr val="000000"/>
                </a:solidFill>
              </a:rPr>
              <a:t>and humans). Dragons have a single gene that codes for the production of this enzyme, which in turn produces the pigments that give dragons their skin color. </a:t>
            </a:r>
          </a:p>
          <a:p>
            <a:pPr marL="800100" lvl="1" indent="-342900">
              <a:buFont typeface="Arial"/>
              <a:buChar char="•"/>
            </a:pPr>
            <a:r>
              <a:rPr lang="en-US" sz="1200" dirty="0" smtClean="0">
                <a:solidFill>
                  <a:srgbClr val="000000"/>
                </a:solidFill>
              </a:rPr>
              <a:t>The dominant allele (A) codes for a normal enzyme</a:t>
            </a:r>
          </a:p>
          <a:p>
            <a:pPr marL="800100" lvl="1" indent="-342900">
              <a:buFont typeface="Arial"/>
              <a:buChar char="•"/>
            </a:pPr>
            <a:r>
              <a:rPr lang="en-US" sz="1200" dirty="0" smtClean="0">
                <a:solidFill>
                  <a:srgbClr val="000000"/>
                </a:solidFill>
              </a:rPr>
              <a:t>The recessive allele (a) codes for a defective protein that will not produce the necessary enzyme</a:t>
            </a:r>
          </a:p>
          <a:p>
            <a:endParaRPr lang="en-US" sz="1200" dirty="0" smtClean="0">
              <a:solidFill>
                <a:srgbClr val="000000"/>
              </a:solidFill>
            </a:endParaRPr>
          </a:p>
          <a:p>
            <a:r>
              <a:rPr lang="en-US" sz="1200" dirty="0" smtClean="0">
                <a:solidFill>
                  <a:srgbClr val="000000"/>
                </a:solidFill>
              </a:rPr>
              <a:t>A dragon with the recessive condition (</a:t>
            </a:r>
            <a:r>
              <a:rPr lang="en-US" sz="1200" dirty="0" err="1" smtClean="0">
                <a:solidFill>
                  <a:srgbClr val="000000"/>
                </a:solidFill>
              </a:rPr>
              <a:t>aa</a:t>
            </a:r>
            <a:r>
              <a:rPr lang="en-US" sz="1200" dirty="0" smtClean="0">
                <a:solidFill>
                  <a:srgbClr val="000000"/>
                </a:solidFill>
              </a:rPr>
              <a:t>) will be albino with completely white skin. </a:t>
            </a:r>
            <a:endParaRPr lang="en-US" sz="1200" dirty="0">
              <a:solidFill>
                <a:srgbClr val="000000"/>
              </a:solidFill>
            </a:endParaRPr>
          </a:p>
        </p:txBody>
      </p:sp>
      <p:pic>
        <p:nvPicPr>
          <p:cNvPr id="9" name="Picture 8" descr="Screen Shot 2015-10-07 at 9.07.24 PM.png"/>
          <p:cNvPicPr>
            <a:picLocks noChangeAspect="1"/>
          </p:cNvPicPr>
          <p:nvPr/>
        </p:nvPicPr>
        <p:blipFill rotWithShape="1">
          <a:blip r:embed="rId3">
            <a:extLst>
              <a:ext uri="{28A0092B-C50C-407E-A947-70E740481C1C}">
                <a14:useLocalDpi xmlns:a14="http://schemas.microsoft.com/office/drawing/2010/main" val="0"/>
              </a:ext>
            </a:extLst>
          </a:blip>
          <a:srcRect l="3097" t="4465" r="2949" b="3731"/>
          <a:stretch/>
        </p:blipFill>
        <p:spPr>
          <a:xfrm>
            <a:off x="4541532" y="1940380"/>
            <a:ext cx="1829778" cy="1580340"/>
          </a:xfrm>
          <a:prstGeom prst="roundRect">
            <a:avLst/>
          </a:prstGeom>
        </p:spPr>
      </p:pic>
      <p:pic>
        <p:nvPicPr>
          <p:cNvPr id="10" name="Picture 9" descr="Screen Shot 2015-10-07 at 9.07.09 PM.png"/>
          <p:cNvPicPr>
            <a:picLocks noChangeAspect="1"/>
          </p:cNvPicPr>
          <p:nvPr/>
        </p:nvPicPr>
        <p:blipFill rotWithShape="1">
          <a:blip r:embed="rId4">
            <a:extLst>
              <a:ext uri="{28A0092B-C50C-407E-A947-70E740481C1C}">
                <a14:useLocalDpi xmlns:a14="http://schemas.microsoft.com/office/drawing/2010/main" val="0"/>
              </a:ext>
            </a:extLst>
          </a:blip>
          <a:srcRect l="5357" t="17133" r="2809" b="17424"/>
          <a:stretch/>
        </p:blipFill>
        <p:spPr>
          <a:xfrm flipH="1">
            <a:off x="4538940" y="301256"/>
            <a:ext cx="1832370" cy="1526707"/>
          </a:xfrm>
          <a:prstGeom prst="roundRect">
            <a:avLst/>
          </a:prstGeom>
        </p:spPr>
      </p:pic>
      <p:sp>
        <p:nvSpPr>
          <p:cNvPr id="12" name="TextBox 11"/>
          <p:cNvSpPr txBox="1"/>
          <p:nvPr/>
        </p:nvSpPr>
        <p:spPr>
          <a:xfrm>
            <a:off x="3859483" y="608693"/>
            <a:ext cx="950901"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400" dirty="0" smtClean="0">
                <a:solidFill>
                  <a:srgbClr val="000000"/>
                </a:solidFill>
              </a:rPr>
              <a:t>AA or </a:t>
            </a:r>
            <a:r>
              <a:rPr lang="en-US" sz="1400" dirty="0" err="1" smtClean="0">
                <a:solidFill>
                  <a:srgbClr val="000000"/>
                </a:solidFill>
              </a:rPr>
              <a:t>Aa</a:t>
            </a:r>
            <a:endParaRPr lang="en-US" sz="1400" dirty="0">
              <a:solidFill>
                <a:srgbClr val="000000"/>
              </a:solidFill>
            </a:endParaRPr>
          </a:p>
        </p:txBody>
      </p:sp>
      <p:sp>
        <p:nvSpPr>
          <p:cNvPr id="14" name="TextBox 13"/>
          <p:cNvSpPr txBox="1"/>
          <p:nvPr/>
        </p:nvSpPr>
        <p:spPr>
          <a:xfrm>
            <a:off x="6155343" y="2039390"/>
            <a:ext cx="364202"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dirty="0" err="1" smtClean="0">
                <a:solidFill>
                  <a:srgbClr val="000000"/>
                </a:solidFill>
              </a:rPr>
              <a:t>aa</a:t>
            </a:r>
            <a:endParaRPr lang="en-US" sz="1400" dirty="0">
              <a:solidFill>
                <a:srgbClr val="000000"/>
              </a:solidFill>
            </a:endParaRPr>
          </a:p>
        </p:txBody>
      </p:sp>
      <p:sp>
        <p:nvSpPr>
          <p:cNvPr id="11" name="Rectangle 10"/>
          <p:cNvSpPr/>
          <p:nvPr/>
        </p:nvSpPr>
        <p:spPr>
          <a:xfrm>
            <a:off x="152454" y="5718680"/>
            <a:ext cx="6460524" cy="461665"/>
          </a:xfrm>
          <a:prstGeom prst="rect">
            <a:avLst/>
          </a:prstGeom>
        </p:spPr>
        <p:txBody>
          <a:bodyPr wrap="square">
            <a:spAutoFit/>
          </a:bodyPr>
          <a:lstStyle/>
          <a:p>
            <a:r>
              <a:rPr lang="en-US" sz="1200" dirty="0" smtClean="0">
                <a:solidFill>
                  <a:srgbClr val="000000"/>
                </a:solidFill>
              </a:rPr>
              <a:t>These two dragons are both heterozygous at this gene locus. We can use a </a:t>
            </a:r>
            <a:r>
              <a:rPr lang="en-US" sz="1200" dirty="0" err="1" smtClean="0">
                <a:solidFill>
                  <a:srgbClr val="000000"/>
                </a:solidFill>
              </a:rPr>
              <a:t>Punnett</a:t>
            </a:r>
            <a:r>
              <a:rPr lang="en-US" sz="1200" dirty="0" smtClean="0">
                <a:solidFill>
                  <a:srgbClr val="000000"/>
                </a:solidFill>
              </a:rPr>
              <a:t> square to determine the probability that this pair of dragons will have an </a:t>
            </a:r>
            <a:r>
              <a:rPr lang="en-US" sz="1200" dirty="0" err="1" smtClean="0">
                <a:solidFill>
                  <a:srgbClr val="000000"/>
                </a:solidFill>
              </a:rPr>
              <a:t>albinistic</a:t>
            </a:r>
            <a:r>
              <a:rPr lang="en-US" sz="1200" dirty="0" smtClean="0">
                <a:solidFill>
                  <a:srgbClr val="000000"/>
                </a:solidFill>
              </a:rPr>
              <a:t> offspring.</a:t>
            </a:r>
            <a:endParaRPr lang="en-US" sz="1200" dirty="0">
              <a:solidFill>
                <a:srgbClr val="000000"/>
              </a:solidFill>
            </a:endParaRPr>
          </a:p>
        </p:txBody>
      </p:sp>
      <p:sp>
        <p:nvSpPr>
          <p:cNvPr id="13" name="TextBox 12"/>
          <p:cNvSpPr txBox="1"/>
          <p:nvPr/>
        </p:nvSpPr>
        <p:spPr>
          <a:xfrm>
            <a:off x="7027629" y="6506709"/>
            <a:ext cx="573945" cy="461665"/>
          </a:xfrm>
          <a:prstGeom prst="rect">
            <a:avLst/>
          </a:prstGeom>
          <a:noFill/>
        </p:spPr>
        <p:txBody>
          <a:bodyPr wrap="none" rtlCol="0">
            <a:spAutoFit/>
          </a:bodyPr>
          <a:lstStyle/>
          <a:p>
            <a:r>
              <a:rPr lang="en-US" dirty="0" err="1" smtClean="0">
                <a:solidFill>
                  <a:schemeClr val="accent5">
                    <a:lumMod val="75000"/>
                  </a:schemeClr>
                </a:solidFill>
              </a:rPr>
              <a:t>Aa</a:t>
            </a:r>
            <a:endParaRPr lang="en-US" dirty="0">
              <a:solidFill>
                <a:schemeClr val="accent5">
                  <a:lumMod val="75000"/>
                </a:schemeClr>
              </a:solidFill>
            </a:endParaRPr>
          </a:p>
        </p:txBody>
      </p:sp>
      <p:sp>
        <p:nvSpPr>
          <p:cNvPr id="15" name="TextBox 14"/>
          <p:cNvSpPr txBox="1"/>
          <p:nvPr/>
        </p:nvSpPr>
        <p:spPr>
          <a:xfrm>
            <a:off x="1975419" y="4116987"/>
            <a:ext cx="4291362" cy="830997"/>
          </a:xfrm>
          <a:prstGeom prst="rect">
            <a:avLst/>
          </a:prstGeom>
          <a:noFill/>
        </p:spPr>
        <p:txBody>
          <a:bodyPr wrap="square" rtlCol="0">
            <a:spAutoFit/>
          </a:bodyPr>
          <a:lstStyle/>
          <a:p>
            <a:r>
              <a:rPr lang="en-US" sz="4800" dirty="0" smtClean="0">
                <a:solidFill>
                  <a:srgbClr val="003060"/>
                </a:solidFill>
              </a:rPr>
              <a:t>+       </a:t>
            </a:r>
            <a:r>
              <a:rPr lang="en-US" sz="4800" dirty="0" smtClean="0">
                <a:solidFill>
                  <a:srgbClr val="003060"/>
                </a:solidFill>
              </a:rPr>
              <a:t>    </a:t>
            </a:r>
            <a:r>
              <a:rPr lang="en-US" sz="4800" dirty="0" smtClean="0">
                <a:solidFill>
                  <a:srgbClr val="003060"/>
                </a:solidFill>
              </a:rPr>
              <a:t>=</a:t>
            </a:r>
            <a:endParaRPr lang="en-US" sz="4800" dirty="0">
              <a:solidFill>
                <a:srgbClr val="003060"/>
              </a:solidFill>
            </a:endParaRPr>
          </a:p>
        </p:txBody>
      </p:sp>
      <p:sp>
        <p:nvSpPr>
          <p:cNvPr id="16" name="TextBox 15"/>
          <p:cNvSpPr txBox="1"/>
          <p:nvPr/>
        </p:nvSpPr>
        <p:spPr>
          <a:xfrm>
            <a:off x="4181590" y="3684839"/>
            <a:ext cx="527007" cy="830997"/>
          </a:xfrm>
          <a:prstGeom prst="rect">
            <a:avLst/>
          </a:prstGeom>
          <a:noFill/>
        </p:spPr>
        <p:txBody>
          <a:bodyPr wrap="none" rtlCol="0">
            <a:spAutoFit/>
          </a:bodyPr>
          <a:lstStyle/>
          <a:p>
            <a:r>
              <a:rPr lang="en-US" sz="4800" dirty="0" smtClean="0">
                <a:solidFill>
                  <a:schemeClr val="tx2">
                    <a:lumMod val="75000"/>
                  </a:schemeClr>
                </a:solidFill>
              </a:rPr>
              <a:t>?</a:t>
            </a:r>
            <a:endParaRPr lang="en-US" sz="4800" dirty="0">
              <a:solidFill>
                <a:schemeClr val="tx2">
                  <a:lumMod val="75000"/>
                </a:schemeClr>
              </a:solidFill>
            </a:endParaRPr>
          </a:p>
        </p:txBody>
      </p:sp>
      <p:pic>
        <p:nvPicPr>
          <p:cNvPr id="17" name="Picture 16" descr="Screen Shot 2015-10-07 at 9.07.24 PM.png"/>
          <p:cNvPicPr>
            <a:picLocks noChangeAspect="1"/>
          </p:cNvPicPr>
          <p:nvPr/>
        </p:nvPicPr>
        <p:blipFill rotWithShape="1">
          <a:blip r:embed="rId3">
            <a:extLst>
              <a:ext uri="{28A0092B-C50C-407E-A947-70E740481C1C}">
                <a14:useLocalDpi xmlns:a14="http://schemas.microsoft.com/office/drawing/2010/main" val="0"/>
              </a:ext>
            </a:extLst>
          </a:blip>
          <a:srcRect l="3097" t="4465" r="39522" b="3731"/>
          <a:stretch/>
        </p:blipFill>
        <p:spPr>
          <a:xfrm>
            <a:off x="4972105" y="3749381"/>
            <a:ext cx="1204519" cy="1703378"/>
          </a:xfrm>
          <a:prstGeom prst="roundRect">
            <a:avLst/>
          </a:prstGeom>
        </p:spPr>
      </p:pic>
      <p:pic>
        <p:nvPicPr>
          <p:cNvPr id="18" name="Picture 17" descr="Screen Shot 2015-10-07 at 9.07.09 PM.png"/>
          <p:cNvPicPr>
            <a:picLocks noChangeAspect="1"/>
          </p:cNvPicPr>
          <p:nvPr/>
        </p:nvPicPr>
        <p:blipFill rotWithShape="1">
          <a:blip r:embed="rId4">
            <a:extLst>
              <a:ext uri="{28A0092B-C50C-407E-A947-70E740481C1C}">
                <a14:useLocalDpi xmlns:a14="http://schemas.microsoft.com/office/drawing/2010/main" val="0"/>
              </a:ext>
            </a:extLst>
          </a:blip>
          <a:srcRect l="5356" t="17133" r="37218" b="17424"/>
          <a:stretch/>
        </p:blipFill>
        <p:spPr>
          <a:xfrm flipH="1">
            <a:off x="536976" y="3718705"/>
            <a:ext cx="1281290" cy="1707207"/>
          </a:xfrm>
          <a:prstGeom prst="roundRect">
            <a:avLst/>
          </a:prstGeom>
        </p:spPr>
      </p:pic>
      <p:pic>
        <p:nvPicPr>
          <p:cNvPr id="19" name="Picture 18" descr="Screen Shot 2015-10-07 at 9.07.09 PM.png"/>
          <p:cNvPicPr>
            <a:picLocks noChangeAspect="1"/>
          </p:cNvPicPr>
          <p:nvPr/>
        </p:nvPicPr>
        <p:blipFill rotWithShape="1">
          <a:blip r:embed="rId4">
            <a:extLst>
              <a:ext uri="{28A0092B-C50C-407E-A947-70E740481C1C}">
                <a14:useLocalDpi xmlns:a14="http://schemas.microsoft.com/office/drawing/2010/main" val="0"/>
              </a:ext>
            </a:extLst>
          </a:blip>
          <a:srcRect l="5356" t="17133" r="37218" b="17424"/>
          <a:stretch/>
        </p:blipFill>
        <p:spPr>
          <a:xfrm>
            <a:off x="2692348" y="3718705"/>
            <a:ext cx="1281290" cy="1707207"/>
          </a:xfrm>
          <a:prstGeom prst="roundRect">
            <a:avLst/>
          </a:prstGeom>
        </p:spPr>
      </p:pic>
      <p:sp>
        <p:nvSpPr>
          <p:cNvPr id="20" name="Bent Arrow 19"/>
          <p:cNvSpPr/>
          <p:nvPr/>
        </p:nvSpPr>
        <p:spPr>
          <a:xfrm rot="10800000" flipV="1">
            <a:off x="1469821" y="5081842"/>
            <a:ext cx="626537" cy="507642"/>
          </a:xfrm>
          <a:prstGeom prst="bentArrow">
            <a:avLst>
              <a:gd name="adj1" fmla="val 6250"/>
              <a:gd name="adj2" fmla="val 12308"/>
              <a:gd name="adj3" fmla="val 25000"/>
              <a:gd name="adj4" fmla="val 43750"/>
            </a:avLst>
          </a:prstGeom>
          <a:solidFill>
            <a:schemeClr val="tx2"/>
          </a:solidFill>
          <a:ln>
            <a:solidFill>
              <a:srgbClr val="004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2205217" y="5064910"/>
            <a:ext cx="685801" cy="519912"/>
          </a:xfrm>
          <a:prstGeom prst="bentArrow">
            <a:avLst>
              <a:gd name="adj1" fmla="val 6250"/>
              <a:gd name="adj2" fmla="val 12308"/>
              <a:gd name="adj3" fmla="val 25000"/>
              <a:gd name="adj4" fmla="val 43750"/>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715" y="6375195"/>
            <a:ext cx="2475200" cy="2401313"/>
          </a:xfrm>
          <a:prstGeom prst="rect">
            <a:avLst/>
          </a:prstGeom>
        </p:spPr>
      </p:pic>
      <p:sp>
        <p:nvSpPr>
          <p:cNvPr id="23" name="Rectangle 22"/>
          <p:cNvSpPr/>
          <p:nvPr/>
        </p:nvSpPr>
        <p:spPr>
          <a:xfrm>
            <a:off x="406920" y="6512285"/>
            <a:ext cx="2726899" cy="2062103"/>
          </a:xfrm>
          <a:prstGeom prst="rect">
            <a:avLst/>
          </a:prstGeom>
        </p:spPr>
        <p:txBody>
          <a:bodyPr wrap="square">
            <a:spAutoFit/>
          </a:bodyPr>
          <a:lstStyle/>
          <a:p>
            <a:pPr marL="342900" marR="0" indent="-342900">
              <a:spcBef>
                <a:spcPts val="0"/>
              </a:spcBef>
              <a:spcAft>
                <a:spcPts val="0"/>
              </a:spcAft>
              <a:buFont typeface="Arial" charset="0"/>
              <a:buChar char="•"/>
            </a:pPr>
            <a:r>
              <a:rPr lang="en-US" sz="1600" dirty="0" smtClean="0">
                <a:solidFill>
                  <a:schemeClr val="bg1"/>
                </a:solidFill>
                <a:ea typeface="Arial" charset="0"/>
                <a:cs typeface="Arial" charset="0"/>
              </a:rPr>
              <a:t>What </a:t>
            </a:r>
            <a:r>
              <a:rPr lang="en-US" sz="1600" dirty="0">
                <a:solidFill>
                  <a:schemeClr val="bg1"/>
                </a:solidFill>
                <a:ea typeface="Arial" charset="0"/>
                <a:cs typeface="Arial" charset="0"/>
              </a:rPr>
              <a:t>is the probability that these two </a:t>
            </a:r>
            <a:r>
              <a:rPr lang="en-US" sz="1600" b="1" dirty="0">
                <a:solidFill>
                  <a:schemeClr val="bg1"/>
                </a:solidFill>
                <a:ea typeface="Arial" charset="0"/>
                <a:cs typeface="Arial" charset="0"/>
              </a:rPr>
              <a:t>heterozygous</a:t>
            </a:r>
            <a:r>
              <a:rPr lang="en-US" sz="1600" dirty="0">
                <a:solidFill>
                  <a:schemeClr val="bg1"/>
                </a:solidFill>
                <a:ea typeface="Arial" charset="0"/>
                <a:cs typeface="Arial" charset="0"/>
              </a:rPr>
              <a:t> dragons will produce an offspring with </a:t>
            </a:r>
            <a:r>
              <a:rPr lang="en-US" sz="1600" b="1" dirty="0">
                <a:solidFill>
                  <a:schemeClr val="bg1"/>
                </a:solidFill>
                <a:ea typeface="Arial" charset="0"/>
                <a:cs typeface="Arial" charset="0"/>
              </a:rPr>
              <a:t>albinism</a:t>
            </a:r>
            <a:r>
              <a:rPr lang="en-US" sz="1600" dirty="0" smtClean="0">
                <a:solidFill>
                  <a:schemeClr val="bg1"/>
                </a:solidFill>
                <a:ea typeface="Arial" charset="0"/>
                <a:cs typeface="Arial" charset="0"/>
              </a:rPr>
              <a:t>?</a:t>
            </a:r>
          </a:p>
          <a:p>
            <a:pPr marL="342900" marR="0" indent="-342900">
              <a:spcBef>
                <a:spcPts val="0"/>
              </a:spcBef>
              <a:spcAft>
                <a:spcPts val="0"/>
              </a:spcAft>
              <a:buAutoNum type="arabicPeriod"/>
            </a:pPr>
            <a:endParaRPr lang="en-US" sz="1600" dirty="0">
              <a:solidFill>
                <a:schemeClr val="bg1"/>
              </a:solidFill>
              <a:ea typeface="Arial" charset="0"/>
              <a:cs typeface="Arial" charset="0"/>
            </a:endParaRPr>
          </a:p>
          <a:p>
            <a:pPr marR="0">
              <a:spcBef>
                <a:spcPts val="0"/>
              </a:spcBef>
              <a:spcAft>
                <a:spcPts val="0"/>
              </a:spcAft>
            </a:pPr>
            <a:r>
              <a:rPr lang="en-US" sz="1600" dirty="0" smtClean="0">
                <a:solidFill>
                  <a:schemeClr val="bg1"/>
                </a:solidFill>
                <a:ea typeface="Arial" charset="0"/>
                <a:cs typeface="Arial" charset="0"/>
              </a:rPr>
              <a:t>Complete the Punnett Square in your worksheet</a:t>
            </a:r>
          </a:p>
        </p:txBody>
      </p:sp>
      <p:sp>
        <p:nvSpPr>
          <p:cNvPr id="24" name="TextBox 23"/>
          <p:cNvSpPr txBox="1"/>
          <p:nvPr/>
        </p:nvSpPr>
        <p:spPr>
          <a:xfrm>
            <a:off x="3922873" y="6931309"/>
            <a:ext cx="527007" cy="830997"/>
          </a:xfrm>
          <a:prstGeom prst="rect">
            <a:avLst/>
          </a:prstGeom>
          <a:noFill/>
        </p:spPr>
        <p:txBody>
          <a:bodyPr wrap="none" rtlCol="0">
            <a:spAutoFit/>
          </a:bodyPr>
          <a:lstStyle/>
          <a:p>
            <a:r>
              <a:rPr lang="en-US" sz="4800" dirty="0" smtClean="0">
                <a:solidFill>
                  <a:schemeClr val="tx2">
                    <a:lumMod val="75000"/>
                  </a:schemeClr>
                </a:solidFill>
              </a:rPr>
              <a:t>?</a:t>
            </a:r>
            <a:endParaRPr lang="en-US" sz="4800" dirty="0">
              <a:solidFill>
                <a:schemeClr val="tx2">
                  <a:lumMod val="75000"/>
                </a:schemeClr>
              </a:solidFill>
            </a:endParaRPr>
          </a:p>
        </p:txBody>
      </p:sp>
      <p:sp>
        <p:nvSpPr>
          <p:cNvPr id="25" name="TextBox 24"/>
          <p:cNvSpPr txBox="1"/>
          <p:nvPr/>
        </p:nvSpPr>
        <p:spPr>
          <a:xfrm>
            <a:off x="4854206" y="6931310"/>
            <a:ext cx="527007" cy="830997"/>
          </a:xfrm>
          <a:prstGeom prst="rect">
            <a:avLst/>
          </a:prstGeom>
          <a:noFill/>
        </p:spPr>
        <p:txBody>
          <a:bodyPr wrap="none" rtlCol="0">
            <a:spAutoFit/>
          </a:bodyPr>
          <a:lstStyle/>
          <a:p>
            <a:r>
              <a:rPr lang="en-US" sz="4800" dirty="0" smtClean="0">
                <a:solidFill>
                  <a:schemeClr val="tx2">
                    <a:lumMod val="75000"/>
                  </a:schemeClr>
                </a:solidFill>
              </a:rPr>
              <a:t>?</a:t>
            </a:r>
            <a:endParaRPr lang="en-US" sz="4800" dirty="0">
              <a:solidFill>
                <a:schemeClr val="tx2">
                  <a:lumMod val="75000"/>
                </a:schemeClr>
              </a:solidFill>
            </a:endParaRPr>
          </a:p>
        </p:txBody>
      </p:sp>
      <p:sp>
        <p:nvSpPr>
          <p:cNvPr id="26" name="TextBox 25"/>
          <p:cNvSpPr txBox="1"/>
          <p:nvPr/>
        </p:nvSpPr>
        <p:spPr>
          <a:xfrm>
            <a:off x="4854207" y="7777978"/>
            <a:ext cx="527007" cy="830997"/>
          </a:xfrm>
          <a:prstGeom prst="rect">
            <a:avLst/>
          </a:prstGeom>
          <a:noFill/>
        </p:spPr>
        <p:txBody>
          <a:bodyPr wrap="none" rtlCol="0">
            <a:spAutoFit/>
          </a:bodyPr>
          <a:lstStyle/>
          <a:p>
            <a:r>
              <a:rPr lang="en-US" sz="4800" dirty="0" smtClean="0">
                <a:solidFill>
                  <a:schemeClr val="tx2">
                    <a:lumMod val="75000"/>
                  </a:schemeClr>
                </a:solidFill>
              </a:rPr>
              <a:t>?</a:t>
            </a:r>
            <a:endParaRPr lang="en-US" sz="4800" dirty="0">
              <a:solidFill>
                <a:schemeClr val="tx2">
                  <a:lumMod val="75000"/>
                </a:schemeClr>
              </a:solidFill>
            </a:endParaRPr>
          </a:p>
        </p:txBody>
      </p:sp>
      <p:sp>
        <p:nvSpPr>
          <p:cNvPr id="27" name="TextBox 26"/>
          <p:cNvSpPr txBox="1"/>
          <p:nvPr/>
        </p:nvSpPr>
        <p:spPr>
          <a:xfrm>
            <a:off x="3956742" y="7777981"/>
            <a:ext cx="527007" cy="830997"/>
          </a:xfrm>
          <a:prstGeom prst="rect">
            <a:avLst/>
          </a:prstGeom>
          <a:noFill/>
        </p:spPr>
        <p:txBody>
          <a:bodyPr wrap="none" rtlCol="0">
            <a:spAutoFit/>
          </a:bodyPr>
          <a:lstStyle/>
          <a:p>
            <a:r>
              <a:rPr lang="en-US" sz="4800" dirty="0" smtClean="0">
                <a:solidFill>
                  <a:schemeClr val="tx2">
                    <a:lumMod val="75000"/>
                  </a:schemeClr>
                </a:solidFill>
              </a:rPr>
              <a:t>?</a:t>
            </a:r>
            <a:endParaRPr lang="en-US" sz="4800" dirty="0">
              <a:solidFill>
                <a:schemeClr val="tx2">
                  <a:lumMod val="75000"/>
                </a:schemeClr>
              </a:solidFill>
            </a:endParaRPr>
          </a:p>
        </p:txBody>
      </p:sp>
    </p:spTree>
    <p:extLst>
      <p:ext uri="{BB962C8B-B14F-4D97-AF65-F5344CB8AC3E}">
        <p14:creationId xmlns:p14="http://schemas.microsoft.com/office/powerpoint/2010/main" val="3218100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txBox="1">
            <a:spLocks/>
          </p:cNvSpPr>
          <p:nvPr/>
        </p:nvSpPr>
        <p:spPr bwMode="auto">
          <a:xfrm>
            <a:off x="83909" y="-559531"/>
            <a:ext cx="3156362" cy="167082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kern="1200">
                <a:solidFill>
                  <a:schemeClr val="tx2"/>
                </a:solidFill>
                <a:latin typeface="Gill Sans"/>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smtClean="0">
                <a:solidFill>
                  <a:schemeClr val="tx2">
                    <a:lumMod val="75000"/>
                  </a:schemeClr>
                </a:solidFill>
                <a:latin typeface="Arial"/>
              </a:rPr>
              <a:t>Polled or Horned?</a:t>
            </a:r>
          </a:p>
        </p:txBody>
      </p:sp>
      <p:sp>
        <p:nvSpPr>
          <p:cNvPr id="5" name="Rectangle 4"/>
          <p:cNvSpPr/>
          <p:nvPr/>
        </p:nvSpPr>
        <p:spPr>
          <a:xfrm>
            <a:off x="169834" y="708858"/>
            <a:ext cx="2727024" cy="1754326"/>
          </a:xfrm>
          <a:prstGeom prst="rect">
            <a:avLst/>
          </a:prstGeom>
        </p:spPr>
        <p:txBody>
          <a:bodyPr wrap="square">
            <a:spAutoFit/>
          </a:bodyPr>
          <a:lstStyle/>
          <a:p>
            <a:r>
              <a:rPr lang="en-US" sz="1200" dirty="0" smtClean="0">
                <a:solidFill>
                  <a:srgbClr val="000000"/>
                </a:solidFill>
              </a:rPr>
              <a:t>In dragons, the allele that causes horns to grow from the rear of the skull is </a:t>
            </a:r>
            <a:r>
              <a:rPr lang="en-US" sz="1200" b="1" dirty="0" smtClean="0">
                <a:solidFill>
                  <a:srgbClr val="000000"/>
                </a:solidFill>
              </a:rPr>
              <a:t>recessive</a:t>
            </a:r>
            <a:r>
              <a:rPr lang="en-US" sz="1200" dirty="0" smtClean="0">
                <a:solidFill>
                  <a:srgbClr val="000000"/>
                </a:solidFill>
              </a:rPr>
              <a:t>. This means that the hornless, or “polled” allele is dominant.</a:t>
            </a:r>
          </a:p>
          <a:p>
            <a:pPr marL="800100" lvl="1" indent="-342900">
              <a:buFont typeface="Arial"/>
              <a:buChar char="•"/>
            </a:pPr>
            <a:r>
              <a:rPr lang="en-US" sz="1200" dirty="0" smtClean="0">
                <a:solidFill>
                  <a:srgbClr val="000000"/>
                </a:solidFill>
              </a:rPr>
              <a:t>P denotes a polled (hornless</a:t>
            </a:r>
            <a:r>
              <a:rPr lang="en-US" sz="1200" dirty="0">
                <a:solidFill>
                  <a:srgbClr val="000000"/>
                </a:solidFill>
              </a:rPr>
              <a:t>)</a:t>
            </a:r>
            <a:r>
              <a:rPr lang="en-US" sz="1200" dirty="0" smtClean="0">
                <a:solidFill>
                  <a:srgbClr val="000000"/>
                </a:solidFill>
              </a:rPr>
              <a:t> allele</a:t>
            </a:r>
          </a:p>
          <a:p>
            <a:pPr marL="800100" lvl="1" indent="-342900">
              <a:buFont typeface="Arial"/>
              <a:buChar char="•"/>
            </a:pPr>
            <a:r>
              <a:rPr lang="en-US" sz="1200" dirty="0" smtClean="0">
                <a:solidFill>
                  <a:srgbClr val="000000"/>
                </a:solidFill>
              </a:rPr>
              <a:t>p denotes the allele for horns </a:t>
            </a:r>
          </a:p>
        </p:txBody>
      </p:sp>
      <p:pic>
        <p:nvPicPr>
          <p:cNvPr id="3" name="Picture 2" descr="Screen Shot 2015-10-07 at 9.12.13 PM.png"/>
          <p:cNvPicPr>
            <a:picLocks/>
          </p:cNvPicPr>
          <p:nvPr/>
        </p:nvPicPr>
        <p:blipFill rotWithShape="1">
          <a:blip r:embed="rId2">
            <a:extLst>
              <a:ext uri="{28A0092B-C50C-407E-A947-70E740481C1C}">
                <a14:useLocalDpi xmlns:a14="http://schemas.microsoft.com/office/drawing/2010/main" val="0"/>
              </a:ext>
            </a:extLst>
          </a:blip>
          <a:srcRect l="11707" r="1226"/>
          <a:stretch/>
        </p:blipFill>
        <p:spPr>
          <a:xfrm>
            <a:off x="4318341" y="215966"/>
            <a:ext cx="2280933" cy="1714025"/>
          </a:xfrm>
          <a:prstGeom prst="roundRect">
            <a:avLst/>
          </a:prstGeom>
        </p:spPr>
      </p:pic>
      <p:pic>
        <p:nvPicPr>
          <p:cNvPr id="8" name="Picture 7" descr="Screen Shot 2015-10-07 at 9.12.05 PM.png"/>
          <p:cNvPicPr>
            <a:picLocks noChangeAspect="1"/>
          </p:cNvPicPr>
          <p:nvPr/>
        </p:nvPicPr>
        <p:blipFill rotWithShape="1">
          <a:blip r:embed="rId3">
            <a:extLst>
              <a:ext uri="{28A0092B-C50C-407E-A947-70E740481C1C}">
                <a14:useLocalDpi xmlns:a14="http://schemas.microsoft.com/office/drawing/2010/main" val="0"/>
              </a:ext>
            </a:extLst>
          </a:blip>
          <a:srcRect l="5600" r="676"/>
          <a:stretch/>
        </p:blipFill>
        <p:spPr>
          <a:xfrm flipH="1">
            <a:off x="2896858" y="1430312"/>
            <a:ext cx="1597231" cy="1704159"/>
          </a:xfrm>
          <a:prstGeom prst="roundRect">
            <a:avLst/>
          </a:prstGeom>
        </p:spPr>
      </p:pic>
      <p:graphicFrame>
        <p:nvGraphicFramePr>
          <p:cNvPr id="7" name="Table 6"/>
          <p:cNvGraphicFramePr>
            <a:graphicFrameLocks noGrp="1"/>
          </p:cNvGraphicFramePr>
          <p:nvPr>
            <p:extLst>
              <p:ext uri="{D42A27DB-BD31-4B8C-83A1-F6EECF244321}">
                <p14:modId xmlns:p14="http://schemas.microsoft.com/office/powerpoint/2010/main" val="400437930"/>
              </p:ext>
            </p:extLst>
          </p:nvPr>
        </p:nvGraphicFramePr>
        <p:xfrm>
          <a:off x="3140430" y="3824512"/>
          <a:ext cx="3490339" cy="3630202"/>
        </p:xfrm>
        <a:graphic>
          <a:graphicData uri="http://schemas.openxmlformats.org/drawingml/2006/table">
            <a:tbl>
              <a:tblPr firstRow="1" bandRow="1">
                <a:tableStyleId>{ED083AE6-46FA-4A59-8FB0-9F97EB10719F}</a:tableStyleId>
              </a:tblPr>
              <a:tblGrid>
                <a:gridCol w="377334"/>
                <a:gridCol w="377334"/>
                <a:gridCol w="1375800"/>
                <a:gridCol w="1359871"/>
              </a:tblGrid>
              <a:tr h="467191">
                <a:tc>
                  <a:txBody>
                    <a:bodyPr/>
                    <a:lstStyle/>
                    <a:p>
                      <a:pPr algn="ctr"/>
                      <a:endParaRPr lang="en-US" sz="3200" dirty="0">
                        <a:latin typeface="Arial"/>
                        <a:cs typeface="Arial"/>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dirty="0">
                        <a:latin typeface="Arial"/>
                        <a:cs typeface="Arial"/>
                      </a:endParaRPr>
                    </a:p>
                  </a:txBody>
                  <a:tcPr marL="68580" marR="68580" marT="60960" marB="6096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70000"/>
                        </a:lnSpc>
                      </a:pPr>
                      <a:r>
                        <a:rPr lang="en-US" sz="1800" b="0" dirty="0" smtClean="0">
                          <a:solidFill>
                            <a:srgbClr val="003060"/>
                          </a:solidFill>
                          <a:latin typeface="Arial"/>
                          <a:cs typeface="Arial"/>
                        </a:rPr>
                        <a:t>Alleles from</a:t>
                      </a:r>
                      <a:r>
                        <a:rPr lang="en-US" sz="1800" b="0" baseline="0" dirty="0" smtClean="0">
                          <a:solidFill>
                            <a:srgbClr val="003060"/>
                          </a:solidFill>
                          <a:latin typeface="Arial"/>
                          <a:cs typeface="Arial"/>
                        </a:rPr>
                        <a:t> Dad</a:t>
                      </a:r>
                      <a:endParaRPr lang="en-US" sz="1800" b="0" dirty="0">
                        <a:solidFill>
                          <a:srgbClr val="003060"/>
                        </a:solidFill>
                        <a:latin typeface="Arial"/>
                        <a:cs typeface="Arial"/>
                      </a:endParaRPr>
                    </a:p>
                  </a:txBody>
                  <a:tcPr marL="68580" marR="68580" marT="60960" marB="6096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7191">
                <a:tc>
                  <a:txBody>
                    <a:bodyPr/>
                    <a:lstStyle/>
                    <a:p>
                      <a:pPr algn="ctr"/>
                      <a:endParaRPr lang="en-US" sz="3200" dirty="0">
                        <a:latin typeface="Arial"/>
                        <a:cs typeface="Arial"/>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200" dirty="0">
                        <a:solidFill>
                          <a:srgbClr val="003060"/>
                        </a:solidFill>
                        <a:latin typeface="Arial"/>
                        <a:cs typeface="Arial"/>
                      </a:endParaRPr>
                    </a:p>
                  </a:txBody>
                  <a:tcPr marL="68580" marR="68580" marT="60960" marB="60960">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solidFill>
                          <a:srgbClr val="003060"/>
                        </a:solidFill>
                        <a:latin typeface="Arial"/>
                        <a:cs typeface="Arial"/>
                      </a:endParaRPr>
                    </a:p>
                  </a:txBody>
                  <a:tcPr marL="68580" marR="68580" marT="60960" marB="6096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2400" dirty="0">
                        <a:solidFill>
                          <a:srgbClr val="003060"/>
                        </a:solidFill>
                        <a:latin typeface="Arial"/>
                        <a:cs typeface="Arial"/>
                      </a:endParaRPr>
                    </a:p>
                  </a:txBody>
                  <a:tcPr marL="68580" marR="68580" marT="60960" marB="609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1205501">
                <a:tc rowSpan="2">
                  <a:txBody>
                    <a:bodyPr/>
                    <a:lstStyle/>
                    <a:p>
                      <a:pPr algn="ctr"/>
                      <a:r>
                        <a:rPr lang="en-US" sz="1800" dirty="0" smtClean="0">
                          <a:solidFill>
                            <a:srgbClr val="003060"/>
                          </a:solidFill>
                          <a:latin typeface="Arial"/>
                          <a:cs typeface="Arial"/>
                        </a:rPr>
                        <a:t>Alleles from Mom</a:t>
                      </a:r>
                      <a:endParaRPr lang="en-US" sz="1800" dirty="0">
                        <a:solidFill>
                          <a:srgbClr val="003060"/>
                        </a:solidFill>
                        <a:latin typeface="Arial"/>
                        <a:cs typeface="Arial"/>
                      </a:endParaRPr>
                    </a:p>
                  </a:txBody>
                  <a:tcPr marL="68580" marR="68580" marT="60960" marB="60960" vert="vert270">
                    <a:lnL w="635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txBody>
                  <a:tcPr marL="68580" marR="68580" marT="60960" marB="60960">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p>
                      <a:pPr algn="ctr"/>
                      <a:endParaRPr lang="en-US" sz="3200" dirty="0">
                        <a:solidFill>
                          <a:srgbClr val="003060"/>
                        </a:solidFill>
                        <a:latin typeface="Arial"/>
                        <a:cs typeface="Arial"/>
                      </a:endParaRPr>
                    </a:p>
                  </a:txBody>
                  <a:tcPr marL="68580" marR="68580" marT="60960" marB="6096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p>
                      <a:pPr algn="ctr"/>
                      <a:endParaRPr lang="en-US" sz="3200" dirty="0">
                        <a:solidFill>
                          <a:srgbClr val="003060"/>
                        </a:solidFill>
                        <a:latin typeface="Arial"/>
                        <a:cs typeface="Arial"/>
                      </a:endParaRPr>
                    </a:p>
                  </a:txBody>
                  <a:tcPr marL="68580" marR="68580" marT="60960" marB="6096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1205501">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p>
                      <a:pPr algn="ctr"/>
                      <a:endParaRPr lang="en-US" sz="3200" dirty="0">
                        <a:solidFill>
                          <a:srgbClr val="003060"/>
                        </a:solidFill>
                        <a:latin typeface="Arial"/>
                        <a:cs typeface="Arial"/>
                      </a:endParaRPr>
                    </a:p>
                  </a:txBody>
                  <a:tcPr marL="68580" marR="68580" marT="60960" marB="60960">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p>
                      <a:pPr algn="ctr"/>
                      <a:endParaRPr lang="en-US" sz="3200" dirty="0">
                        <a:solidFill>
                          <a:srgbClr val="003060"/>
                        </a:solidFill>
                        <a:latin typeface="Arial"/>
                        <a:cs typeface="Arial"/>
                      </a:endParaRPr>
                    </a:p>
                  </a:txBody>
                  <a:tcPr marL="68580" marR="68580" marT="60960" marB="6096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endParaRPr lang="en-US" sz="3200" dirty="0" smtClean="0">
                        <a:solidFill>
                          <a:srgbClr val="003060"/>
                        </a:solidFill>
                        <a:latin typeface="Arial"/>
                        <a:cs typeface="Arial"/>
                      </a:endParaRPr>
                    </a:p>
                    <a:p>
                      <a:pPr algn="ctr"/>
                      <a:endParaRPr lang="en-US" sz="3200" dirty="0">
                        <a:solidFill>
                          <a:srgbClr val="003060"/>
                        </a:solidFill>
                        <a:latin typeface="Arial"/>
                        <a:cs typeface="Arial"/>
                      </a:endParaRPr>
                    </a:p>
                  </a:txBody>
                  <a:tcPr marL="68580" marR="68580" marT="60960" marB="6096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9" name="Rectangle 8"/>
          <p:cNvSpPr/>
          <p:nvPr/>
        </p:nvSpPr>
        <p:spPr>
          <a:xfrm>
            <a:off x="-24298" y="4838274"/>
            <a:ext cx="2814202" cy="1938992"/>
          </a:xfrm>
          <a:prstGeom prst="rect">
            <a:avLst/>
          </a:prstGeom>
        </p:spPr>
        <p:txBody>
          <a:bodyPr wrap="square">
            <a:spAutoFit/>
          </a:bodyPr>
          <a:lstStyle/>
          <a:p>
            <a:pPr marL="628650" lvl="1" indent="-171450">
              <a:buFont typeface="Arial" charset="0"/>
              <a:buChar char="•"/>
            </a:pPr>
            <a:r>
              <a:rPr lang="en-US" sz="1200" dirty="0" smtClean="0">
                <a:solidFill>
                  <a:srgbClr val="000000"/>
                </a:solidFill>
              </a:rPr>
              <a:t>What </a:t>
            </a:r>
            <a:r>
              <a:rPr lang="en-US" sz="1200" dirty="0" smtClean="0">
                <a:solidFill>
                  <a:srgbClr val="000000"/>
                </a:solidFill>
              </a:rPr>
              <a:t>are the genotypes of the parents?</a:t>
            </a:r>
          </a:p>
          <a:p>
            <a:pPr marL="628650" lvl="1" indent="-171450">
              <a:buFont typeface="Arial" charset="0"/>
              <a:buChar char="•"/>
            </a:pPr>
            <a:endParaRPr lang="en-US" sz="1200" dirty="0" smtClean="0">
              <a:solidFill>
                <a:srgbClr val="000000"/>
              </a:solidFill>
            </a:endParaRPr>
          </a:p>
          <a:p>
            <a:pPr marL="628650" lvl="1" indent="-171450">
              <a:buFont typeface="Arial" charset="0"/>
              <a:buChar char="•"/>
            </a:pPr>
            <a:r>
              <a:rPr lang="en-US" sz="1200" dirty="0" smtClean="0">
                <a:solidFill>
                  <a:srgbClr val="000000"/>
                </a:solidFill>
              </a:rPr>
              <a:t>Fill </a:t>
            </a:r>
            <a:r>
              <a:rPr lang="en-US" sz="1200" dirty="0" smtClean="0">
                <a:solidFill>
                  <a:srgbClr val="000000"/>
                </a:solidFill>
              </a:rPr>
              <a:t>in a Punnett square to determine the possible offspring.</a:t>
            </a:r>
          </a:p>
          <a:p>
            <a:pPr marL="628650" lvl="1" indent="-171450">
              <a:buFont typeface="Arial" charset="0"/>
              <a:buChar char="•"/>
            </a:pPr>
            <a:endParaRPr lang="en-US" sz="1200" dirty="0" smtClean="0">
              <a:solidFill>
                <a:srgbClr val="000000"/>
              </a:solidFill>
            </a:endParaRPr>
          </a:p>
          <a:p>
            <a:pPr marL="628650" lvl="1" indent="-171450">
              <a:buFont typeface="Arial" charset="0"/>
              <a:buChar char="•"/>
            </a:pPr>
            <a:r>
              <a:rPr lang="en-US" sz="1200" dirty="0" smtClean="0">
                <a:solidFill>
                  <a:srgbClr val="000000"/>
                </a:solidFill>
              </a:rPr>
              <a:t>What </a:t>
            </a:r>
            <a:r>
              <a:rPr lang="en-US" sz="1200" dirty="0" smtClean="0">
                <a:solidFill>
                  <a:srgbClr val="000000"/>
                </a:solidFill>
              </a:rPr>
              <a:t>is the probability of these dragons having an offspring with horns?</a:t>
            </a:r>
            <a:endParaRPr lang="en-US" sz="1200" dirty="0">
              <a:solidFill>
                <a:srgbClr val="000000"/>
              </a:solidFill>
            </a:endParaRPr>
          </a:p>
        </p:txBody>
      </p:sp>
      <p:sp>
        <p:nvSpPr>
          <p:cNvPr id="10" name="TextBox 9"/>
          <p:cNvSpPr txBox="1"/>
          <p:nvPr/>
        </p:nvSpPr>
        <p:spPr>
          <a:xfrm>
            <a:off x="4318341" y="5183791"/>
            <a:ext cx="1895471" cy="830997"/>
          </a:xfrm>
          <a:prstGeom prst="rect">
            <a:avLst/>
          </a:prstGeom>
          <a:noFill/>
        </p:spPr>
        <p:txBody>
          <a:bodyPr wrap="none" rtlCol="0">
            <a:spAutoFit/>
          </a:bodyPr>
          <a:lstStyle/>
          <a:p>
            <a:r>
              <a:rPr lang="en-US" sz="4800" dirty="0" smtClean="0">
                <a:solidFill>
                  <a:schemeClr val="tx2">
                    <a:lumMod val="75000"/>
                  </a:schemeClr>
                </a:solidFill>
              </a:rPr>
              <a:t>?      ?</a:t>
            </a:r>
            <a:endParaRPr lang="en-US" sz="4800" dirty="0">
              <a:solidFill>
                <a:schemeClr val="tx2">
                  <a:lumMod val="75000"/>
                </a:schemeClr>
              </a:solidFill>
            </a:endParaRPr>
          </a:p>
        </p:txBody>
      </p:sp>
      <p:sp>
        <p:nvSpPr>
          <p:cNvPr id="11" name="TextBox 10"/>
          <p:cNvSpPr txBox="1"/>
          <p:nvPr/>
        </p:nvSpPr>
        <p:spPr>
          <a:xfrm>
            <a:off x="4324886" y="6395341"/>
            <a:ext cx="1895471" cy="830997"/>
          </a:xfrm>
          <a:prstGeom prst="rect">
            <a:avLst/>
          </a:prstGeom>
          <a:noFill/>
        </p:spPr>
        <p:txBody>
          <a:bodyPr wrap="none" rtlCol="0">
            <a:spAutoFit/>
          </a:bodyPr>
          <a:lstStyle/>
          <a:p>
            <a:r>
              <a:rPr lang="en-US" sz="4800" dirty="0" smtClean="0">
                <a:solidFill>
                  <a:schemeClr val="tx2">
                    <a:lumMod val="75000"/>
                  </a:schemeClr>
                </a:solidFill>
              </a:rPr>
              <a:t>?      ?</a:t>
            </a:r>
            <a:endParaRPr lang="en-US" sz="4800" dirty="0">
              <a:solidFill>
                <a:schemeClr val="tx2">
                  <a:lumMod val="75000"/>
                </a:schemeClr>
              </a:solidFill>
            </a:endParaRPr>
          </a:p>
        </p:txBody>
      </p:sp>
      <p:sp>
        <p:nvSpPr>
          <p:cNvPr id="12" name="Rectangle 11"/>
          <p:cNvSpPr/>
          <p:nvPr/>
        </p:nvSpPr>
        <p:spPr>
          <a:xfrm>
            <a:off x="-374825" y="3362847"/>
            <a:ext cx="7248899" cy="461665"/>
          </a:xfrm>
          <a:prstGeom prst="rect">
            <a:avLst/>
          </a:prstGeom>
        </p:spPr>
        <p:txBody>
          <a:bodyPr wrap="square">
            <a:spAutoFit/>
          </a:bodyPr>
          <a:lstStyle/>
          <a:p>
            <a:pPr marL="628650" lvl="1" indent="-171450">
              <a:buFont typeface="Arial" charset="0"/>
              <a:buChar char="•"/>
            </a:pPr>
            <a:r>
              <a:rPr lang="en-US" sz="1200" dirty="0" smtClean="0">
                <a:solidFill>
                  <a:srgbClr val="000000"/>
                </a:solidFill>
              </a:rPr>
              <a:t>If a horned adult mates with a polled dragon that is heterozygous for the P allele, what is the probability that these two parents will produce an offspring with horns? </a:t>
            </a:r>
            <a:endParaRPr lang="en-US" sz="1200" dirty="0">
              <a:solidFill>
                <a:srgbClr val="000000"/>
              </a:solidFill>
            </a:endParaRPr>
          </a:p>
        </p:txBody>
      </p:sp>
    </p:spTree>
    <p:extLst>
      <p:ext uri="{BB962C8B-B14F-4D97-AF65-F5344CB8AC3E}">
        <p14:creationId xmlns:p14="http://schemas.microsoft.com/office/powerpoint/2010/main" val="419202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8814" y="558663"/>
            <a:ext cx="6858000" cy="436102"/>
          </a:xfrm>
        </p:spPr>
        <p:txBody>
          <a:bodyPr/>
          <a:lstStyle/>
          <a:p>
            <a:pPr algn="l"/>
            <a:r>
              <a:rPr lang="en-US" sz="1400" dirty="0" smtClean="0">
                <a:solidFill>
                  <a:schemeClr val="tx2">
                    <a:lumMod val="75000"/>
                  </a:schemeClr>
                </a:solidFill>
              </a:rPr>
              <a:t>Stripes</a:t>
            </a:r>
            <a:r>
              <a:rPr lang="en-US" sz="1400" smtClean="0">
                <a:solidFill>
                  <a:schemeClr val="tx2">
                    <a:lumMod val="75000"/>
                  </a:schemeClr>
                </a:solidFill>
              </a:rPr>
              <a:t>: </a:t>
            </a:r>
            <a:r>
              <a:rPr lang="en-US" sz="1400" smtClean="0">
                <a:solidFill>
                  <a:schemeClr val="tx2">
                    <a:lumMod val="75000"/>
                  </a:schemeClr>
                </a:solidFill>
              </a:rPr>
              <a:t>Dominant </a:t>
            </a:r>
            <a:r>
              <a:rPr lang="en-US" sz="1400" dirty="0" smtClean="0">
                <a:solidFill>
                  <a:schemeClr val="tx2">
                    <a:lumMod val="75000"/>
                  </a:schemeClr>
                </a:solidFill>
              </a:rPr>
              <a:t>or Recessive?</a:t>
            </a:r>
            <a:endParaRPr lang="en-US" sz="1400" dirty="0">
              <a:solidFill>
                <a:schemeClr val="tx2">
                  <a:lumMod val="75000"/>
                </a:schemeClr>
              </a:solidFill>
            </a:endParaRPr>
          </a:p>
        </p:txBody>
      </p:sp>
      <p:sp>
        <p:nvSpPr>
          <p:cNvPr id="8" name="Content Placeholder 4"/>
          <p:cNvSpPr txBox="1">
            <a:spLocks/>
          </p:cNvSpPr>
          <p:nvPr/>
        </p:nvSpPr>
        <p:spPr bwMode="auto">
          <a:xfrm>
            <a:off x="288659" y="6773391"/>
            <a:ext cx="4156656" cy="1446371"/>
          </a:xfrm>
          <a:prstGeom prst="rect">
            <a:avLst/>
          </a:prstGeom>
          <a:ln/>
          <a:extLst>
            <a:ext uri="{FAA26D3D-D897-4be2-8F04-BA451C77F1D7}">
              <ma14:placeholder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lr>
                <a:schemeClr val="accent1"/>
              </a:buClr>
              <a:buFont typeface="Wingdings" charset="0"/>
              <a:buChar char=""/>
              <a:defRPr sz="2400" kern="1200">
                <a:solidFill>
                  <a:srgbClr val="262626"/>
                </a:solidFill>
                <a:latin typeface="Gill Sans"/>
                <a:ea typeface="ＭＳ Ｐゴシック" charset="0"/>
                <a:cs typeface="ＭＳ Ｐゴシック" charset="0"/>
              </a:defRPr>
            </a:lvl1pPr>
            <a:lvl2pPr marL="776288" indent="-365125" algn="l" rtl="0" eaLnBrk="0" fontAlgn="base" hangingPunct="0">
              <a:spcBef>
                <a:spcPct val="20000"/>
              </a:spcBef>
              <a:spcAft>
                <a:spcPct val="0"/>
              </a:spcAft>
              <a:buClr>
                <a:schemeClr val="accent1"/>
              </a:buClr>
              <a:buFont typeface="Wingdings" charset="0"/>
              <a:buChar char=""/>
              <a:defRPr sz="2200" kern="1200">
                <a:solidFill>
                  <a:srgbClr val="262626"/>
                </a:solidFill>
                <a:latin typeface="Gill Sans"/>
                <a:ea typeface="ＭＳ Ｐゴシック" charset="0"/>
                <a:cs typeface="+mn-cs"/>
              </a:defRPr>
            </a:lvl2pPr>
            <a:lvl3pPr marL="1143000" indent="-365125" algn="l" rtl="0" eaLnBrk="0" fontAlgn="base" hangingPunct="0">
              <a:spcBef>
                <a:spcPct val="20000"/>
              </a:spcBef>
              <a:spcAft>
                <a:spcPct val="0"/>
              </a:spcAft>
              <a:buClr>
                <a:schemeClr val="accent1"/>
              </a:buClr>
              <a:buFont typeface="Wingdings" charset="0"/>
              <a:buChar char=""/>
              <a:defRPr sz="2000" kern="1200">
                <a:solidFill>
                  <a:srgbClr val="262626"/>
                </a:solidFill>
                <a:latin typeface="Gill Sans"/>
                <a:ea typeface="ＭＳ Ｐゴシック" charset="0"/>
                <a:cs typeface="+mn-cs"/>
              </a:defRPr>
            </a:lvl3pPr>
            <a:lvl4pPr marL="1508125" indent="-319088" algn="l" rtl="0" eaLnBrk="0" fontAlgn="base" hangingPunct="0">
              <a:spcBef>
                <a:spcPct val="20000"/>
              </a:spcBef>
              <a:spcAft>
                <a:spcPct val="0"/>
              </a:spcAft>
              <a:buClr>
                <a:schemeClr val="accent1"/>
              </a:buClr>
              <a:buFont typeface="Wingdings" charset="0"/>
              <a:buChar char=""/>
              <a:defRPr kern="1200">
                <a:solidFill>
                  <a:srgbClr val="262626"/>
                </a:solidFill>
                <a:latin typeface="Gill Sans"/>
                <a:ea typeface="ＭＳ Ｐゴシック" charset="0"/>
                <a:cs typeface="+mn-cs"/>
              </a:defRPr>
            </a:lvl4pPr>
            <a:lvl5pPr marL="1828800" indent="-319088" algn="l" rtl="0" eaLnBrk="0" fontAlgn="base" hangingPunct="0">
              <a:spcBef>
                <a:spcPct val="20000"/>
              </a:spcBef>
              <a:spcAft>
                <a:spcPct val="0"/>
              </a:spcAft>
              <a:buClr>
                <a:schemeClr val="accent1"/>
              </a:buClr>
              <a:buFont typeface="Wingdings" charset="0"/>
              <a:buChar char=""/>
              <a:defRPr sz="1600" kern="1200">
                <a:solidFill>
                  <a:srgbClr val="262626"/>
                </a:solidFill>
                <a:latin typeface="Gill Sans"/>
                <a:ea typeface="ＭＳ Ｐゴシック" charset="0"/>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sz="1400" dirty="0" smtClean="0">
                <a:solidFill>
                  <a:srgbClr val="000000"/>
                </a:solidFill>
                <a:latin typeface="Arial"/>
              </a:rPr>
              <a:t>Rules of pedigree charts: </a:t>
            </a:r>
          </a:p>
          <a:p>
            <a:pPr lvl="1"/>
            <a:r>
              <a:rPr lang="en-US" sz="1400" dirty="0" smtClean="0">
                <a:solidFill>
                  <a:srgbClr val="000000"/>
                </a:solidFill>
                <a:latin typeface="Arial"/>
              </a:rPr>
              <a:t>Males are squares; females are </a:t>
            </a:r>
            <a:r>
              <a:rPr lang="en-US" sz="1400" dirty="0" smtClean="0">
                <a:solidFill>
                  <a:srgbClr val="000000"/>
                </a:solidFill>
                <a:latin typeface="Arial"/>
                <a:sym typeface="Monotype Sorts" charset="0"/>
              </a:rPr>
              <a:t>circles</a:t>
            </a:r>
          </a:p>
          <a:p>
            <a:pPr lvl="1"/>
            <a:r>
              <a:rPr lang="en-US" sz="1400" dirty="0" smtClean="0">
                <a:solidFill>
                  <a:srgbClr val="000000"/>
                </a:solidFill>
                <a:latin typeface="Arial"/>
                <a:sym typeface="Monotype Sorts" charset="0"/>
              </a:rPr>
              <a:t>Filled in has trait; empty does not</a:t>
            </a:r>
          </a:p>
          <a:p>
            <a:pPr lvl="1"/>
            <a:r>
              <a:rPr lang="en-US" sz="1400" dirty="0" err="1" smtClean="0">
                <a:solidFill>
                  <a:srgbClr val="000000"/>
                </a:solidFill>
                <a:latin typeface="Arial"/>
                <a:sym typeface="Monotype Sorts" charset="0"/>
              </a:rPr>
              <a:t>Matings</a:t>
            </a:r>
            <a:r>
              <a:rPr lang="en-US" sz="1400" dirty="0" smtClean="0">
                <a:solidFill>
                  <a:srgbClr val="000000"/>
                </a:solidFill>
                <a:latin typeface="Arial"/>
                <a:sym typeface="Monotype Sorts" charset="0"/>
              </a:rPr>
              <a:t> joined with horizontal line</a:t>
            </a:r>
          </a:p>
          <a:p>
            <a:pPr lvl="1"/>
            <a:r>
              <a:rPr lang="en-US" sz="1400" dirty="0" smtClean="0">
                <a:solidFill>
                  <a:srgbClr val="000000"/>
                </a:solidFill>
                <a:latin typeface="Arial"/>
                <a:sym typeface="Monotype Sorts" charset="0"/>
              </a:rPr>
              <a:t>Offspring joined with vertical lines</a:t>
            </a:r>
            <a:endParaRPr lang="en-US" sz="1400" dirty="0">
              <a:solidFill>
                <a:srgbClr val="000000"/>
              </a:solidFill>
              <a:latin typeface="Arial"/>
              <a:sym typeface="Monotype Sorts" charset="0"/>
            </a:endParaRPr>
          </a:p>
        </p:txBody>
      </p:sp>
      <p:sp>
        <p:nvSpPr>
          <p:cNvPr id="5" name="TextBox 4"/>
          <p:cNvSpPr txBox="1"/>
          <p:nvPr/>
        </p:nvSpPr>
        <p:spPr>
          <a:xfrm>
            <a:off x="75863" y="1174576"/>
            <a:ext cx="6749186" cy="1200329"/>
          </a:xfrm>
          <a:prstGeom prst="rect">
            <a:avLst/>
          </a:prstGeom>
          <a:noFill/>
        </p:spPr>
        <p:txBody>
          <a:bodyPr wrap="square" rtlCol="0">
            <a:spAutoFit/>
          </a:bodyPr>
          <a:lstStyle/>
          <a:p>
            <a:pPr algn="ctr"/>
            <a:endParaRPr lang="en-US" sz="1200" b="1" dirty="0" smtClean="0">
              <a:solidFill>
                <a:schemeClr val="bg1"/>
              </a:solidFill>
            </a:endParaRPr>
          </a:p>
          <a:p>
            <a:r>
              <a:rPr lang="en-US" sz="1200" dirty="0" smtClean="0">
                <a:solidFill>
                  <a:schemeClr val="bg1"/>
                </a:solidFill>
              </a:rPr>
              <a:t>Some dragons have stripes, while others do not. As a new breeder, you aren’t sure which is the dominant condition.</a:t>
            </a:r>
          </a:p>
          <a:p>
            <a:endParaRPr lang="en-US" sz="1200" dirty="0">
              <a:solidFill>
                <a:schemeClr val="bg1"/>
              </a:solidFill>
            </a:endParaRPr>
          </a:p>
          <a:p>
            <a:pPr marL="171450" indent="-171450">
              <a:buFont typeface="Arial" charset="0"/>
              <a:buChar char="•"/>
            </a:pPr>
            <a:r>
              <a:rPr lang="en-US" sz="1200" dirty="0" smtClean="0">
                <a:solidFill>
                  <a:schemeClr val="bg1"/>
                </a:solidFill>
              </a:rPr>
              <a:t>Based </a:t>
            </a:r>
            <a:r>
              <a:rPr lang="en-US" sz="1200" dirty="0" smtClean="0">
                <a:solidFill>
                  <a:schemeClr val="bg1"/>
                </a:solidFill>
              </a:rPr>
              <a:t>on the pedigree chart, are stripes (represented by the S allele) a dominant trait or a recessive one? (Hint: look to see if heterozygotes have the trait). </a:t>
            </a:r>
            <a:endParaRPr lang="en-US" sz="1200" dirty="0">
              <a:solidFill>
                <a:schemeClr val="bg1"/>
              </a:solidFill>
            </a:endParaRPr>
          </a:p>
        </p:txBody>
      </p:sp>
      <p:pic>
        <p:nvPicPr>
          <p:cNvPr id="6" name="Picture 5" descr="Screen Shot 2015-10-08 at 12.58.01 AM.png"/>
          <p:cNvPicPr>
            <a:picLocks noChangeAspect="1"/>
          </p:cNvPicPr>
          <p:nvPr/>
        </p:nvPicPr>
        <p:blipFill rotWithShape="1">
          <a:blip r:embed="rId3">
            <a:extLst>
              <a:ext uri="{28A0092B-C50C-407E-A947-70E740481C1C}">
                <a14:useLocalDpi xmlns:a14="http://schemas.microsoft.com/office/drawing/2010/main" val="0"/>
              </a:ext>
            </a:extLst>
          </a:blip>
          <a:srcRect l="7881" t="18036" r="11313"/>
          <a:stretch/>
        </p:blipFill>
        <p:spPr>
          <a:xfrm>
            <a:off x="4667899" y="6690419"/>
            <a:ext cx="1866647" cy="1612316"/>
          </a:xfrm>
          <a:prstGeom prst="roundRect">
            <a:avLst/>
          </a:prstGeom>
        </p:spPr>
      </p:pic>
      <p:grpSp>
        <p:nvGrpSpPr>
          <p:cNvPr id="9" name="Group 8"/>
          <p:cNvGrpSpPr/>
          <p:nvPr/>
        </p:nvGrpSpPr>
        <p:grpSpPr>
          <a:xfrm>
            <a:off x="153951" y="2503734"/>
            <a:ext cx="7441278" cy="3674262"/>
            <a:chOff x="153952" y="3367065"/>
            <a:chExt cx="7441278" cy="3674262"/>
          </a:xfrm>
        </p:grpSpPr>
        <p:grpSp>
          <p:nvGrpSpPr>
            <p:cNvPr id="2" name="Group 1"/>
            <p:cNvGrpSpPr/>
            <p:nvPr/>
          </p:nvGrpSpPr>
          <p:grpSpPr>
            <a:xfrm>
              <a:off x="153952" y="3367065"/>
              <a:ext cx="6593009" cy="3674262"/>
              <a:chOff x="153952" y="3367065"/>
              <a:chExt cx="6593009" cy="3674262"/>
            </a:xfrm>
          </p:grpSpPr>
          <p:pic>
            <p:nvPicPr>
              <p:cNvPr id="7" name="Picture 6" descr="image5.png"/>
              <p:cNvPicPr>
                <a:picLocks noChangeAspect="1"/>
              </p:cNvPicPr>
              <p:nvPr/>
            </p:nvPicPr>
            <p:blipFill rotWithShape="1">
              <a:blip r:embed="rId4">
                <a:extLst>
                  <a:ext uri="{28A0092B-C50C-407E-A947-70E740481C1C}">
                    <a14:useLocalDpi xmlns:a14="http://schemas.microsoft.com/office/drawing/2010/main" val="0"/>
                  </a:ext>
                </a:extLst>
              </a:blip>
              <a:srcRect l="2039" r="-135"/>
              <a:stretch/>
            </p:blipFill>
            <p:spPr>
              <a:xfrm>
                <a:off x="153952" y="3367065"/>
                <a:ext cx="6593009" cy="3674262"/>
              </a:xfrm>
              <a:prstGeom prst="rect">
                <a:avLst/>
              </a:prstGeom>
            </p:spPr>
          </p:pic>
          <p:sp>
            <p:nvSpPr>
              <p:cNvPr id="10" name="TextBox 9"/>
              <p:cNvSpPr txBox="1"/>
              <p:nvPr/>
            </p:nvSpPr>
            <p:spPr>
              <a:xfrm>
                <a:off x="3132203" y="3622484"/>
                <a:ext cx="1535697" cy="461665"/>
              </a:xfrm>
              <a:prstGeom prst="rect">
                <a:avLst/>
              </a:prstGeom>
              <a:noFill/>
            </p:spPr>
            <p:txBody>
              <a:bodyPr wrap="none" rtlCol="0">
                <a:spAutoFit/>
              </a:bodyPr>
              <a:lstStyle/>
              <a:p>
                <a:r>
                  <a:rPr lang="en-US" dirty="0" err="1" smtClean="0">
                    <a:solidFill>
                      <a:srgbClr val="000000"/>
                    </a:solidFill>
                  </a:rPr>
                  <a:t>ss</a:t>
                </a:r>
                <a:r>
                  <a:rPr lang="en-US" dirty="0" smtClean="0"/>
                  <a:t>        </a:t>
                </a:r>
                <a:r>
                  <a:rPr lang="en-US" dirty="0" err="1" smtClean="0"/>
                  <a:t>Ss</a:t>
                </a:r>
                <a:endParaRPr lang="en-US" dirty="0"/>
              </a:p>
            </p:txBody>
          </p:sp>
          <p:sp>
            <p:nvSpPr>
              <p:cNvPr id="13" name="TextBox 12"/>
              <p:cNvSpPr txBox="1"/>
              <p:nvPr/>
            </p:nvSpPr>
            <p:spPr>
              <a:xfrm>
                <a:off x="830609" y="6365769"/>
                <a:ext cx="5742828" cy="461665"/>
              </a:xfrm>
              <a:prstGeom prst="rect">
                <a:avLst/>
              </a:prstGeom>
              <a:noFill/>
            </p:spPr>
            <p:txBody>
              <a:bodyPr wrap="none" rtlCol="0">
                <a:spAutoFit/>
              </a:bodyPr>
              <a:lstStyle/>
              <a:p>
                <a:r>
                  <a:rPr lang="en-US" dirty="0" err="1" smtClean="0">
                    <a:solidFill>
                      <a:srgbClr val="000000"/>
                    </a:solidFill>
                  </a:rPr>
                  <a:t>ss</a:t>
                </a:r>
                <a:r>
                  <a:rPr lang="en-US" dirty="0" smtClean="0"/>
                  <a:t>            </a:t>
                </a:r>
                <a:r>
                  <a:rPr lang="en-US" dirty="0" err="1" smtClean="0"/>
                  <a:t>Ss</a:t>
                </a:r>
                <a:r>
                  <a:rPr lang="en-US" dirty="0" smtClean="0"/>
                  <a:t>       </a:t>
                </a:r>
                <a:r>
                  <a:rPr lang="en-US" dirty="0" err="1" smtClean="0">
                    <a:solidFill>
                      <a:schemeClr val="bg1"/>
                    </a:solidFill>
                  </a:rPr>
                  <a:t>ss</a:t>
                </a:r>
                <a:r>
                  <a:rPr lang="en-US" dirty="0" smtClean="0">
                    <a:solidFill>
                      <a:schemeClr val="bg1"/>
                    </a:solidFill>
                  </a:rPr>
                  <a:t>        </a:t>
                </a:r>
                <a:r>
                  <a:rPr lang="en-US" dirty="0" err="1" smtClean="0">
                    <a:solidFill>
                      <a:schemeClr val="bg1"/>
                    </a:solidFill>
                  </a:rPr>
                  <a:t>ss</a:t>
                </a:r>
                <a:r>
                  <a:rPr lang="en-US" dirty="0" smtClean="0">
                    <a:solidFill>
                      <a:schemeClr val="bg1"/>
                    </a:solidFill>
                  </a:rPr>
                  <a:t>       </a:t>
                </a:r>
                <a:r>
                  <a:rPr lang="en-US" dirty="0" smtClean="0"/>
                  <a:t>SS       </a:t>
                </a:r>
                <a:r>
                  <a:rPr lang="en-US" dirty="0" err="1" smtClean="0"/>
                  <a:t>Ss</a:t>
                </a:r>
                <a:endParaRPr lang="en-US" dirty="0"/>
              </a:p>
            </p:txBody>
          </p:sp>
          <p:pic>
            <p:nvPicPr>
              <p:cNvPr id="20" name="Picture 19" descr="image5.png"/>
              <p:cNvPicPr>
                <a:picLocks noChangeAspect="1"/>
              </p:cNvPicPr>
              <p:nvPr/>
            </p:nvPicPr>
            <p:blipFill rotWithShape="1">
              <a:blip r:embed="rId4">
                <a:extLst>
                  <a:ext uri="{28A0092B-C50C-407E-A947-70E740481C1C}">
                    <a14:useLocalDpi xmlns:a14="http://schemas.microsoft.com/office/drawing/2010/main" val="0"/>
                  </a:ext>
                </a:extLst>
              </a:blip>
              <a:srcRect l="45220" t="41989" r="43152" b="38362"/>
              <a:stretch/>
            </p:blipFill>
            <p:spPr>
              <a:xfrm>
                <a:off x="4964893" y="4915105"/>
                <a:ext cx="769752" cy="724348"/>
              </a:xfrm>
              <a:prstGeom prst="rect">
                <a:avLst/>
              </a:prstGeom>
            </p:spPr>
          </p:pic>
        </p:grpSp>
        <p:sp>
          <p:nvSpPr>
            <p:cNvPr id="12" name="TextBox 11"/>
            <p:cNvSpPr txBox="1"/>
            <p:nvPr/>
          </p:nvSpPr>
          <p:spPr>
            <a:xfrm>
              <a:off x="288660" y="4982837"/>
              <a:ext cx="7306570" cy="461665"/>
            </a:xfrm>
            <a:prstGeom prst="rect">
              <a:avLst/>
            </a:prstGeom>
            <a:noFill/>
          </p:spPr>
          <p:txBody>
            <a:bodyPr wrap="square" rtlCol="0">
              <a:spAutoFit/>
            </a:bodyPr>
            <a:lstStyle/>
            <a:p>
              <a:r>
                <a:rPr lang="en-US" dirty="0" err="1" smtClean="0">
                  <a:solidFill>
                    <a:srgbClr val="000000"/>
                  </a:solidFill>
                </a:rPr>
                <a:t>ss</a:t>
              </a:r>
              <a:r>
                <a:rPr lang="en-US" dirty="0" smtClean="0">
                  <a:solidFill>
                    <a:srgbClr val="000000"/>
                  </a:solidFill>
                </a:rPr>
                <a:t>        </a:t>
              </a:r>
              <a:r>
                <a:rPr lang="en-US" dirty="0" err="1" smtClean="0">
                  <a:solidFill>
                    <a:srgbClr val="000000"/>
                  </a:solidFill>
                </a:rPr>
                <a:t>ss</a:t>
              </a:r>
              <a:r>
                <a:rPr lang="en-US" dirty="0" smtClean="0">
                  <a:solidFill>
                    <a:srgbClr val="000000"/>
                  </a:solidFill>
                </a:rPr>
                <a:t>        </a:t>
              </a:r>
              <a:r>
                <a:rPr lang="en-US" dirty="0" err="1" smtClean="0">
                  <a:solidFill>
                    <a:srgbClr val="000000"/>
                  </a:solidFill>
                </a:rPr>
                <a:t>ss</a:t>
              </a:r>
              <a:r>
                <a:rPr lang="en-US" dirty="0" smtClean="0"/>
                <a:t>       </a:t>
              </a:r>
              <a:r>
                <a:rPr lang="en-US" dirty="0" err="1" smtClean="0"/>
                <a:t>Ss</a:t>
              </a:r>
              <a:r>
                <a:rPr lang="en-US" dirty="0" smtClean="0"/>
                <a:t>      </a:t>
              </a:r>
              <a:r>
                <a:rPr lang="en-US" dirty="0" smtClean="0">
                  <a:solidFill>
                    <a:srgbClr val="FFFFFF"/>
                  </a:solidFill>
                </a:rPr>
                <a:t> </a:t>
              </a:r>
              <a:r>
                <a:rPr lang="en-US" dirty="0" err="1" smtClean="0">
                  <a:solidFill>
                    <a:srgbClr val="FFFFFF"/>
                  </a:solidFill>
                </a:rPr>
                <a:t>Ss</a:t>
              </a:r>
              <a:r>
                <a:rPr lang="en-US" dirty="0" smtClean="0">
                  <a:solidFill>
                    <a:srgbClr val="FFFFFF"/>
                  </a:solidFill>
                </a:rPr>
                <a:t>       </a:t>
              </a:r>
              <a:r>
                <a:rPr lang="en-US" dirty="0" err="1" smtClean="0"/>
                <a:t>Ss</a:t>
              </a:r>
              <a:r>
                <a:rPr lang="en-US" dirty="0" smtClean="0">
                  <a:solidFill>
                    <a:srgbClr val="FFFFFF"/>
                  </a:solidFill>
                </a:rPr>
                <a:t>  </a:t>
              </a:r>
              <a:r>
                <a:rPr lang="en-US" dirty="0" smtClean="0">
                  <a:solidFill>
                    <a:srgbClr val="000000"/>
                  </a:solidFill>
                </a:rPr>
                <a:t>     </a:t>
              </a:r>
              <a:r>
                <a:rPr lang="en-US" dirty="0" err="1" smtClean="0">
                  <a:solidFill>
                    <a:srgbClr val="000000"/>
                  </a:solidFill>
                </a:rPr>
                <a:t>ss</a:t>
              </a:r>
              <a:endParaRPr lang="en-US" dirty="0">
                <a:solidFill>
                  <a:srgbClr val="000000"/>
                </a:solidFill>
              </a:endParaRPr>
            </a:p>
          </p:txBody>
        </p:sp>
      </p:grpSp>
      <p:sp>
        <p:nvSpPr>
          <p:cNvPr id="14" name="Title 3"/>
          <p:cNvSpPr txBox="1">
            <a:spLocks/>
          </p:cNvSpPr>
          <p:nvPr/>
        </p:nvSpPr>
        <p:spPr bwMode="auto">
          <a:xfrm>
            <a:off x="108814" y="-304971"/>
            <a:ext cx="5817394" cy="120226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tx2">
                    <a:lumMod val="75000"/>
                  </a:schemeClr>
                </a:solidFill>
              </a:rPr>
              <a:t>Station 5: Dragon Genetics - Pedigree Charts</a:t>
            </a:r>
            <a:endParaRPr lang="en-US" sz="1600" dirty="0">
              <a:solidFill>
                <a:schemeClr val="tx2">
                  <a:lumMod val="75000"/>
                </a:schemeClr>
              </a:solidFill>
            </a:endParaRPr>
          </a:p>
        </p:txBody>
      </p:sp>
    </p:spTree>
    <p:extLst>
      <p:ext uri="{BB962C8B-B14F-4D97-AF65-F5344CB8AC3E}">
        <p14:creationId xmlns:p14="http://schemas.microsoft.com/office/powerpoint/2010/main" val="25034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08" y="4707304"/>
            <a:ext cx="5143500" cy="3441700"/>
          </a:xfrm>
          <a:prstGeom prst="rect">
            <a:avLst/>
          </a:prstGeom>
        </p:spPr>
      </p:pic>
      <p:sp>
        <p:nvSpPr>
          <p:cNvPr id="2" name="Title 1"/>
          <p:cNvSpPr>
            <a:spLocks noGrp="1"/>
          </p:cNvSpPr>
          <p:nvPr>
            <p:ph type="title" idx="4294967295"/>
          </p:nvPr>
        </p:nvSpPr>
        <p:spPr>
          <a:xfrm>
            <a:off x="134705" y="175902"/>
            <a:ext cx="2862715" cy="376367"/>
          </a:xfrm>
        </p:spPr>
        <p:txBody>
          <a:bodyPr/>
          <a:lstStyle/>
          <a:p>
            <a:pPr algn="l"/>
            <a:r>
              <a:rPr lang="en-US" sz="1400" smtClean="0">
                <a:solidFill>
                  <a:schemeClr val="tx2">
                    <a:lumMod val="75000"/>
                  </a:schemeClr>
                </a:solidFill>
              </a:rPr>
              <a:t>Spots or </a:t>
            </a:r>
            <a:r>
              <a:rPr lang="en-US" sz="1400" dirty="0" smtClean="0">
                <a:solidFill>
                  <a:schemeClr val="tx2">
                    <a:lumMod val="75000"/>
                  </a:schemeClr>
                </a:solidFill>
              </a:rPr>
              <a:t>Not?</a:t>
            </a:r>
            <a:endParaRPr lang="en-US" sz="1400" dirty="0">
              <a:solidFill>
                <a:schemeClr val="tx2">
                  <a:lumMod val="75000"/>
                </a:schemeClr>
              </a:solidFill>
            </a:endParaRPr>
          </a:p>
        </p:txBody>
      </p:sp>
      <p:sp>
        <p:nvSpPr>
          <p:cNvPr id="3" name="Content Placeholder 2"/>
          <p:cNvSpPr>
            <a:spLocks noGrp="1"/>
          </p:cNvSpPr>
          <p:nvPr>
            <p:ph idx="4294967295"/>
          </p:nvPr>
        </p:nvSpPr>
        <p:spPr>
          <a:xfrm>
            <a:off x="363102" y="1109711"/>
            <a:ext cx="5843165" cy="1288250"/>
          </a:xfrm>
        </p:spPr>
        <p:txBody>
          <a:bodyPr/>
          <a:lstStyle/>
          <a:p>
            <a:pPr marL="0" indent="0">
              <a:spcAft>
                <a:spcPct val="35000"/>
              </a:spcAft>
              <a:buNone/>
            </a:pPr>
            <a:r>
              <a:rPr lang="en-US" sz="1200" dirty="0" smtClean="0">
                <a:solidFill>
                  <a:srgbClr val="000000"/>
                </a:solidFill>
              </a:rPr>
              <a:t>The </a:t>
            </a:r>
            <a:r>
              <a:rPr lang="en-US" sz="1200" dirty="0">
                <a:solidFill>
                  <a:srgbClr val="000000"/>
                </a:solidFill>
              </a:rPr>
              <a:t>mother has spots and the father doesn’t, but you don’t know if </a:t>
            </a:r>
            <a:r>
              <a:rPr lang="en-US" sz="1200" dirty="0" smtClean="0">
                <a:solidFill>
                  <a:srgbClr val="000000"/>
                </a:solidFill>
              </a:rPr>
              <a:t>he </a:t>
            </a:r>
            <a:r>
              <a:rPr lang="en-US" sz="1200" dirty="0">
                <a:solidFill>
                  <a:srgbClr val="000000"/>
                </a:solidFill>
              </a:rPr>
              <a:t>has one of the recessive alleles or not. </a:t>
            </a:r>
          </a:p>
          <a:p>
            <a:pPr marL="0" indent="0">
              <a:spcAft>
                <a:spcPct val="35000"/>
              </a:spcAft>
              <a:buNone/>
            </a:pPr>
            <a:r>
              <a:rPr lang="en-US" sz="1200" dirty="0" smtClean="0">
                <a:solidFill>
                  <a:srgbClr val="000000"/>
                </a:solidFill>
              </a:rPr>
              <a:t>Below is </a:t>
            </a:r>
            <a:r>
              <a:rPr lang="en-US" sz="1200" dirty="0" smtClean="0">
                <a:solidFill>
                  <a:srgbClr val="000000"/>
                </a:solidFill>
              </a:rPr>
              <a:t>a pedigree chart. You have been given the genotypes of a few of the dragons, but will have to deduce the others by their relationships with family members. Use this information to determine the father’s genotype, and whether or not he could produce a spotted offspring.</a:t>
            </a:r>
          </a:p>
          <a:p>
            <a:pPr marL="0" indent="0">
              <a:spcAft>
                <a:spcPct val="35000"/>
              </a:spcAft>
              <a:buNone/>
            </a:pPr>
            <a:endParaRPr lang="en-US" sz="1200" dirty="0">
              <a:solidFill>
                <a:srgbClr val="000000"/>
              </a:solidFill>
            </a:endParaRPr>
          </a:p>
        </p:txBody>
      </p:sp>
      <p:sp>
        <p:nvSpPr>
          <p:cNvPr id="12" name="Rectangle 11"/>
          <p:cNvSpPr/>
          <p:nvPr/>
        </p:nvSpPr>
        <p:spPr>
          <a:xfrm>
            <a:off x="134705" y="585197"/>
            <a:ext cx="6299962" cy="461665"/>
          </a:xfrm>
          <a:prstGeom prst="rect">
            <a:avLst/>
          </a:prstGeom>
        </p:spPr>
        <p:txBody>
          <a:bodyPr wrap="square">
            <a:spAutoFit/>
          </a:bodyPr>
          <a:lstStyle/>
          <a:p>
            <a:pPr marL="0" indent="0" algn="ctr">
              <a:spcAft>
                <a:spcPct val="35000"/>
              </a:spcAft>
              <a:buNone/>
            </a:pPr>
            <a:r>
              <a:rPr lang="en-US" sz="1200" dirty="0">
                <a:solidFill>
                  <a:srgbClr val="000000"/>
                </a:solidFill>
                <a:latin typeface="Arial"/>
              </a:rPr>
              <a:t>Having spots is an </a:t>
            </a:r>
            <a:r>
              <a:rPr lang="en-US" sz="1200" b="1" dirty="0">
                <a:solidFill>
                  <a:srgbClr val="000000"/>
                </a:solidFill>
                <a:latin typeface="Arial"/>
              </a:rPr>
              <a:t>autosomal</a:t>
            </a:r>
            <a:r>
              <a:rPr lang="en-US" sz="1200" dirty="0">
                <a:solidFill>
                  <a:srgbClr val="000000"/>
                </a:solidFill>
                <a:latin typeface="Arial"/>
              </a:rPr>
              <a:t> </a:t>
            </a:r>
            <a:r>
              <a:rPr lang="en-US" sz="1200" b="1" dirty="0">
                <a:solidFill>
                  <a:srgbClr val="000000"/>
                </a:solidFill>
                <a:latin typeface="Arial"/>
              </a:rPr>
              <a:t>recessive</a:t>
            </a:r>
            <a:r>
              <a:rPr lang="en-US" sz="1200" dirty="0">
                <a:solidFill>
                  <a:srgbClr val="000000"/>
                </a:solidFill>
                <a:latin typeface="Arial"/>
              </a:rPr>
              <a:t> trait, represented by the T allele. Can you determine whether two dragon parents are likely to have a spotted offspring?</a:t>
            </a:r>
          </a:p>
        </p:txBody>
      </p:sp>
      <p:pic>
        <p:nvPicPr>
          <p:cNvPr id="65" name="Picture 64" descr="Screen Shot 2015-10-09 at 11.5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558" y="2231722"/>
            <a:ext cx="2488484" cy="2120469"/>
          </a:xfrm>
          <a:prstGeom prst="roundRect">
            <a:avLst/>
          </a:prstGeom>
        </p:spPr>
      </p:pic>
      <p:pic>
        <p:nvPicPr>
          <p:cNvPr id="66" name="Picture 65" descr="Screen Shot 2015-10-09 at 11.55.42 AM.png"/>
          <p:cNvPicPr>
            <a:picLocks noChangeAspect="1"/>
          </p:cNvPicPr>
          <p:nvPr/>
        </p:nvPicPr>
        <p:blipFill rotWithShape="1">
          <a:blip r:embed="rId5">
            <a:extLst>
              <a:ext uri="{28A0092B-C50C-407E-A947-70E740481C1C}">
                <a14:useLocalDpi xmlns:a14="http://schemas.microsoft.com/office/drawing/2010/main" val="0"/>
              </a:ext>
            </a:extLst>
          </a:blip>
          <a:srcRect l="4891"/>
          <a:stretch/>
        </p:blipFill>
        <p:spPr>
          <a:xfrm>
            <a:off x="865225" y="2426703"/>
            <a:ext cx="2402526" cy="2176672"/>
          </a:xfrm>
          <a:prstGeom prst="roundRect">
            <a:avLst/>
          </a:prstGeom>
        </p:spPr>
      </p:pic>
      <p:pic>
        <p:nvPicPr>
          <p:cNvPr id="67" name="Picture 66" descr="malesig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351" y="2424258"/>
            <a:ext cx="710692" cy="878924"/>
          </a:xfrm>
          <a:prstGeom prst="rect">
            <a:avLst/>
          </a:prstGeom>
        </p:spPr>
      </p:pic>
      <p:pic>
        <p:nvPicPr>
          <p:cNvPr id="68" name="Picture 67" descr="fema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8841" y="2202729"/>
            <a:ext cx="616272" cy="947590"/>
          </a:xfrm>
          <a:prstGeom prst="rect">
            <a:avLst/>
          </a:prstGeom>
        </p:spPr>
      </p:pic>
      <p:sp>
        <p:nvSpPr>
          <p:cNvPr id="49" name="Rectangle 48"/>
          <p:cNvSpPr/>
          <p:nvPr/>
        </p:nvSpPr>
        <p:spPr>
          <a:xfrm>
            <a:off x="134705" y="8504117"/>
            <a:ext cx="6858000" cy="276999"/>
          </a:xfrm>
          <a:prstGeom prst="rect">
            <a:avLst/>
          </a:prstGeom>
        </p:spPr>
        <p:txBody>
          <a:bodyPr wrap="square">
            <a:spAutoFit/>
          </a:bodyPr>
          <a:lstStyle/>
          <a:p>
            <a:r>
              <a:rPr lang="en-US" sz="1200" b="1" dirty="0" smtClean="0">
                <a:solidFill>
                  <a:srgbClr val="000000"/>
                </a:solidFill>
              </a:rPr>
              <a:t>On your worksheet</a:t>
            </a:r>
            <a:r>
              <a:rPr lang="en-US" sz="1200" dirty="0" smtClean="0">
                <a:solidFill>
                  <a:srgbClr val="000000"/>
                </a:solidFill>
              </a:rPr>
              <a:t>, fill </a:t>
            </a:r>
            <a:r>
              <a:rPr lang="en-US" sz="1200" dirty="0" smtClean="0">
                <a:solidFill>
                  <a:srgbClr val="000000"/>
                </a:solidFill>
              </a:rPr>
              <a:t>in the missing genotypes</a:t>
            </a:r>
            <a:r>
              <a:rPr lang="en-US" sz="1200" smtClean="0">
                <a:solidFill>
                  <a:srgbClr val="000000"/>
                </a:solidFill>
              </a:rPr>
              <a:t>. </a:t>
            </a:r>
            <a:endParaRPr lang="en-US" sz="1200" dirty="0" smtClean="0">
              <a:solidFill>
                <a:srgbClr val="000000"/>
              </a:solidFill>
            </a:endParaRPr>
          </a:p>
        </p:txBody>
      </p:sp>
    </p:spTree>
    <p:extLst>
      <p:ext uri="{BB962C8B-B14F-4D97-AF65-F5344CB8AC3E}">
        <p14:creationId xmlns:p14="http://schemas.microsoft.com/office/powerpoint/2010/main" val="776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33930" y="101601"/>
            <a:ext cx="3803069" cy="791903"/>
          </a:xfrm>
          <a:prstGeom prst="rect">
            <a:avLst/>
          </a:prstGeom>
        </p:spPr>
        <p:txBody>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tx2">
                    <a:lumMod val="75000"/>
                  </a:schemeClr>
                </a:solidFill>
              </a:rPr>
              <a:t>Station 6: Breed a Baby Dragon</a:t>
            </a:r>
            <a:endParaRPr lang="en-US" sz="1600" dirty="0">
              <a:solidFill>
                <a:schemeClr val="tx2">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5821032"/>
              </p:ext>
            </p:extLst>
          </p:nvPr>
        </p:nvGraphicFramePr>
        <p:xfrm>
          <a:off x="486833" y="2728020"/>
          <a:ext cx="5905500" cy="4846320"/>
        </p:xfrm>
        <a:graphic>
          <a:graphicData uri="http://schemas.openxmlformats.org/drawingml/2006/table">
            <a:tbl>
              <a:tblPr firstRow="1" bandRow="1">
                <a:tableStyleId>{C4B1156A-380E-4F78-BDF5-A606A8083BF9}</a:tableStyleId>
              </a:tblPr>
              <a:tblGrid>
                <a:gridCol w="669836"/>
                <a:gridCol w="1057364"/>
                <a:gridCol w="3530600"/>
                <a:gridCol w="647700"/>
              </a:tblGrid>
              <a:tr h="370840">
                <a:tc>
                  <a:txBody>
                    <a:bodyPr/>
                    <a:lstStyle/>
                    <a:p>
                      <a:pPr algn="ctr"/>
                      <a:r>
                        <a:rPr lang="en-US" sz="1200" dirty="0" smtClean="0"/>
                        <a:t>Allele</a:t>
                      </a:r>
                      <a:endParaRPr lang="en-US" sz="1200" dirty="0">
                        <a:latin typeface="Arial"/>
                        <a:cs typeface="Arial"/>
                      </a:endParaRPr>
                    </a:p>
                  </a:txBody>
                  <a:tcPr>
                    <a:solidFill>
                      <a:schemeClr val="bg2">
                        <a:lumMod val="75000"/>
                      </a:schemeClr>
                    </a:solidFill>
                  </a:tcPr>
                </a:tc>
                <a:tc>
                  <a:txBody>
                    <a:bodyPr/>
                    <a:lstStyle/>
                    <a:p>
                      <a:pPr algn="ctr"/>
                      <a:r>
                        <a:rPr lang="en-US" sz="1200" dirty="0" smtClean="0"/>
                        <a:t>Character</a:t>
                      </a:r>
                      <a:endParaRPr lang="en-US" sz="1200" dirty="0">
                        <a:latin typeface="Arial"/>
                        <a:cs typeface="Arial"/>
                      </a:endParaRPr>
                    </a:p>
                  </a:txBody>
                  <a:tcPr>
                    <a:solidFill>
                      <a:schemeClr val="bg2">
                        <a:lumMod val="75000"/>
                      </a:schemeClr>
                    </a:solidFill>
                  </a:tcPr>
                </a:tc>
                <a:tc>
                  <a:txBody>
                    <a:bodyPr/>
                    <a:lstStyle/>
                    <a:p>
                      <a:pPr algn="ctr"/>
                      <a:r>
                        <a:rPr lang="en-US" sz="1200" dirty="0" smtClean="0"/>
                        <a:t>Genotypes</a:t>
                      </a:r>
                      <a:endParaRPr lang="en-US" sz="1200" dirty="0">
                        <a:latin typeface="Arial"/>
                        <a:cs typeface="Arial"/>
                      </a:endParaRPr>
                    </a:p>
                  </a:txBody>
                  <a:tcPr>
                    <a:solidFill>
                      <a:schemeClr val="bg2">
                        <a:lumMod val="75000"/>
                      </a:schemeClr>
                    </a:solidFill>
                  </a:tcPr>
                </a:tc>
                <a:tc>
                  <a:txBody>
                    <a:bodyPr/>
                    <a:lstStyle/>
                    <a:p>
                      <a:pPr algn="ctr"/>
                      <a:r>
                        <a:rPr lang="en-US" sz="1200" dirty="0" smtClean="0"/>
                        <a:t>Sex-linked</a:t>
                      </a:r>
                      <a:endParaRPr lang="en-US" sz="1200" dirty="0">
                        <a:latin typeface="Arial"/>
                        <a:cs typeface="Arial"/>
                      </a:endParaRPr>
                    </a:p>
                  </a:txBody>
                  <a:tcPr>
                    <a:solidFill>
                      <a:schemeClr val="bg2">
                        <a:lumMod val="75000"/>
                      </a:schemeClr>
                    </a:solidFill>
                  </a:tcPr>
                </a:tc>
              </a:tr>
              <a:tr h="370840">
                <a:tc>
                  <a:txBody>
                    <a:bodyPr/>
                    <a:lstStyle/>
                    <a:p>
                      <a:pPr algn="ctr"/>
                      <a:r>
                        <a:rPr lang="en-US" sz="1400" dirty="0" smtClean="0"/>
                        <a:t>A</a:t>
                      </a:r>
                      <a:endParaRPr lang="en-US" sz="1400" dirty="0">
                        <a:latin typeface="Arial"/>
                        <a:cs typeface="Arial"/>
                      </a:endParaRPr>
                    </a:p>
                  </a:txBody>
                  <a:tcPr/>
                </a:tc>
                <a:tc>
                  <a:txBody>
                    <a:bodyPr/>
                    <a:lstStyle/>
                    <a:p>
                      <a:pPr algn="ctr"/>
                      <a:r>
                        <a:rPr lang="en-US" sz="1400" dirty="0" smtClean="0"/>
                        <a:t>Albinism</a:t>
                      </a:r>
                      <a:endParaRPr lang="en-US" sz="1400" dirty="0">
                        <a:latin typeface="Arial"/>
                        <a:cs typeface="Arial"/>
                      </a:endParaRPr>
                    </a:p>
                  </a:txBody>
                  <a:tcPr/>
                </a:tc>
                <a:tc>
                  <a:txBody>
                    <a:bodyPr/>
                    <a:lstStyle/>
                    <a:p>
                      <a:pPr marL="0" marR="0" algn="l">
                        <a:spcBef>
                          <a:spcPts val="0"/>
                        </a:spcBef>
                        <a:spcAft>
                          <a:spcPts val="0"/>
                        </a:spcAft>
                      </a:pPr>
                      <a:r>
                        <a:rPr lang="en-US" sz="1400" dirty="0">
                          <a:effectLst/>
                        </a:rPr>
                        <a:t>Pigmentation present (AA, </a:t>
                      </a:r>
                      <a:r>
                        <a:rPr lang="en-US" sz="1400" dirty="0" err="1">
                          <a:effectLst/>
                        </a:rPr>
                        <a:t>Aa</a:t>
                      </a:r>
                      <a:r>
                        <a:rPr lang="en-US" sz="1400" dirty="0" smtClean="0">
                          <a:effectLst/>
                        </a:rPr>
                        <a:t>)</a:t>
                      </a:r>
                    </a:p>
                    <a:p>
                      <a:pPr marL="0" marR="0" algn="l">
                        <a:spcBef>
                          <a:spcPts val="0"/>
                        </a:spcBef>
                        <a:spcAft>
                          <a:spcPts val="0"/>
                        </a:spcAft>
                      </a:pPr>
                      <a:r>
                        <a:rPr lang="en-US" sz="1400" kern="1200" dirty="0" smtClean="0">
                          <a:effectLst/>
                        </a:rPr>
                        <a:t>No pigmentation; results in albino (</a:t>
                      </a:r>
                      <a:r>
                        <a:rPr lang="en-US" sz="1400" kern="1200" dirty="0" err="1" smtClean="0">
                          <a:effectLst/>
                        </a:rPr>
                        <a:t>aa</a:t>
                      </a:r>
                      <a:r>
                        <a:rPr lang="en-US" sz="1400" kern="1200" dirty="0" smtClean="0">
                          <a:effectLst/>
                        </a:rPr>
                        <a:t>)</a:t>
                      </a:r>
                      <a:r>
                        <a:rPr lang="en-US" sz="1400" dirty="0" smtClean="0">
                          <a:effectLst/>
                        </a:rPr>
                        <a:t> </a:t>
                      </a:r>
                      <a:endParaRPr lang="en-US" sz="1400" dirty="0">
                        <a:effectLst/>
                        <a:latin typeface="Arial"/>
                        <a:ea typeface="Times New Roman"/>
                        <a:cs typeface="Arial"/>
                      </a:endParaRPr>
                    </a:p>
                  </a:txBody>
                  <a:tcPr marL="114300" marR="114300" marT="0" marB="0"/>
                </a:tc>
                <a:tc>
                  <a:txBody>
                    <a:bodyPr/>
                    <a:lstStyle/>
                    <a:p>
                      <a:r>
                        <a:rPr lang="en-US" sz="1400" dirty="0" smtClean="0"/>
                        <a:t>No</a:t>
                      </a:r>
                      <a:endParaRPr lang="en-US" sz="1400" dirty="0">
                        <a:latin typeface="Arial"/>
                        <a:cs typeface="Arial"/>
                      </a:endParaRPr>
                    </a:p>
                  </a:txBody>
                  <a:tcPr/>
                </a:tc>
              </a:tr>
              <a:tr h="370840">
                <a:tc>
                  <a:txBody>
                    <a:bodyPr/>
                    <a:lstStyle/>
                    <a:p>
                      <a:pPr algn="ctr"/>
                      <a:r>
                        <a:rPr lang="en-US" sz="1400" kern="1200" dirty="0" smtClean="0">
                          <a:effectLst/>
                        </a:rPr>
                        <a:t>Y</a:t>
                      </a:r>
                      <a:r>
                        <a:rPr lang="en-US" sz="1400" kern="1200" baseline="30000" dirty="0" smtClean="0">
                          <a:effectLst/>
                        </a:rPr>
                        <a:t>B</a:t>
                      </a:r>
                      <a:r>
                        <a:rPr lang="en-US" sz="1400" dirty="0" smtClean="0">
                          <a:effectLst/>
                        </a:rPr>
                        <a:t> </a:t>
                      </a:r>
                      <a:endParaRPr lang="en-US" sz="1400" dirty="0">
                        <a:latin typeface="Arial"/>
                        <a:cs typeface="Arial"/>
                      </a:endParaRPr>
                    </a:p>
                  </a:txBody>
                  <a:tcPr/>
                </a:tc>
                <a:tc>
                  <a:txBody>
                    <a:bodyPr/>
                    <a:lstStyle/>
                    <a:p>
                      <a:pPr algn="ctr"/>
                      <a:endParaRPr lang="en-US" sz="1400" dirty="0">
                        <a:latin typeface="Arial"/>
                        <a:cs typeface="Arial"/>
                      </a:endParaRPr>
                    </a:p>
                  </a:txBody>
                  <a:tcPr/>
                </a:tc>
                <a:tc>
                  <a:txBody>
                    <a:bodyPr/>
                    <a:lstStyle/>
                    <a:p>
                      <a:pPr marL="0" marR="0" algn="l">
                        <a:spcBef>
                          <a:spcPts val="0"/>
                        </a:spcBef>
                        <a:spcAft>
                          <a:spcPts val="0"/>
                        </a:spcAft>
                      </a:pPr>
                      <a:r>
                        <a:rPr lang="en-US" sz="1400" dirty="0">
                          <a:effectLst/>
                        </a:rPr>
                        <a:t>Beard present </a:t>
                      </a:r>
                      <a:r>
                        <a:rPr lang="en-US" sz="1400" dirty="0" smtClean="0">
                          <a:effectLst/>
                        </a:rPr>
                        <a:t>(XY</a:t>
                      </a:r>
                      <a:r>
                        <a:rPr lang="en-US" sz="1400" baseline="30000" dirty="0" smtClean="0">
                          <a:effectLst/>
                        </a:rPr>
                        <a:t>B</a:t>
                      </a:r>
                      <a:r>
                        <a:rPr lang="en-US" sz="1400" dirty="0" smtClean="0">
                          <a:effectLst/>
                        </a:rPr>
                        <a:t>)</a:t>
                      </a:r>
                    </a:p>
                    <a:p>
                      <a:pPr marL="0" marR="0" algn="l">
                        <a:spcBef>
                          <a:spcPts val="0"/>
                        </a:spcBef>
                        <a:spcAft>
                          <a:spcPts val="0"/>
                        </a:spcAft>
                      </a:pPr>
                      <a:r>
                        <a:rPr lang="en-US" sz="1400" dirty="0" smtClean="0">
                          <a:effectLst/>
                        </a:rPr>
                        <a:t>No alternate allele</a:t>
                      </a:r>
                      <a:endParaRPr lang="en-US" sz="1400" dirty="0">
                        <a:effectLst/>
                        <a:latin typeface="Arial"/>
                        <a:ea typeface="Times New Roman"/>
                        <a:cs typeface="Arial"/>
                      </a:endParaRPr>
                    </a:p>
                  </a:txBody>
                  <a:tcPr marL="114300" marR="114300" marT="0" marB="0"/>
                </a:tc>
                <a:tc>
                  <a:txBody>
                    <a:bodyPr/>
                    <a:lstStyle/>
                    <a:p>
                      <a:r>
                        <a:rPr lang="en-US" sz="1400" dirty="0" smtClean="0"/>
                        <a:t>Yes</a:t>
                      </a:r>
                      <a:endParaRPr lang="en-US" sz="1400" dirty="0">
                        <a:latin typeface="Arial"/>
                        <a:cs typeface="Arial"/>
                      </a:endParaRPr>
                    </a:p>
                  </a:txBody>
                  <a:tcPr/>
                </a:tc>
              </a:tr>
              <a:tr h="370840">
                <a:tc>
                  <a:txBody>
                    <a:bodyPr/>
                    <a:lstStyle/>
                    <a:p>
                      <a:pPr algn="ctr"/>
                      <a:r>
                        <a:rPr lang="en-US" sz="1400" dirty="0" smtClean="0"/>
                        <a:t>E</a:t>
                      </a:r>
                      <a:endParaRPr lang="en-US" sz="1400" dirty="0">
                        <a:latin typeface="Arial"/>
                        <a:cs typeface="Arial"/>
                      </a:endParaRPr>
                    </a:p>
                  </a:txBody>
                  <a:tcPr/>
                </a:tc>
                <a:tc>
                  <a:txBody>
                    <a:bodyPr/>
                    <a:lstStyle/>
                    <a:p>
                      <a:pPr algn="ctr"/>
                      <a:r>
                        <a:rPr lang="en-US" sz="1400" dirty="0" smtClean="0"/>
                        <a:t>Ear Flaps</a:t>
                      </a:r>
                      <a:endParaRPr lang="en-US" sz="1400" dirty="0">
                        <a:latin typeface="Arial"/>
                        <a:cs typeface="Arial"/>
                      </a:endParaRPr>
                    </a:p>
                  </a:txBody>
                  <a:tcPr/>
                </a:tc>
                <a:tc>
                  <a:txBody>
                    <a:bodyPr/>
                    <a:lstStyle/>
                    <a:p>
                      <a:r>
                        <a:rPr lang="en-US" sz="1400" dirty="0" smtClean="0"/>
                        <a:t>Long external ear flaps (EE)</a:t>
                      </a:r>
                    </a:p>
                    <a:p>
                      <a:r>
                        <a:rPr lang="en-US" sz="1400" dirty="0" smtClean="0"/>
                        <a:t>Short external ear flaps (</a:t>
                      </a:r>
                      <a:r>
                        <a:rPr lang="en-US" sz="1400" dirty="0" err="1" smtClean="0"/>
                        <a:t>Ee</a:t>
                      </a:r>
                      <a:r>
                        <a:rPr lang="en-US" sz="1400" dirty="0" smtClean="0"/>
                        <a:t>)</a:t>
                      </a:r>
                    </a:p>
                    <a:p>
                      <a:r>
                        <a:rPr lang="en-US" sz="1400" dirty="0" smtClean="0"/>
                        <a:t>External ear flaps absent (</a:t>
                      </a:r>
                      <a:r>
                        <a:rPr lang="en-US" sz="1400" dirty="0" err="1" smtClean="0"/>
                        <a:t>ee</a:t>
                      </a:r>
                      <a:r>
                        <a:rPr lang="en-US" sz="1400" dirty="0" smtClean="0"/>
                        <a:t>)</a:t>
                      </a:r>
                      <a:endParaRPr lang="en-US" sz="1400" dirty="0" smtClean="0">
                        <a:latin typeface="Arial"/>
                        <a:cs typeface="Arial"/>
                      </a:endParaRPr>
                    </a:p>
                  </a:txBody>
                  <a:tcPr/>
                </a:tc>
                <a:tc>
                  <a:txBody>
                    <a:bodyPr/>
                    <a:lstStyle/>
                    <a:p>
                      <a:r>
                        <a:rPr lang="en-US" sz="1400" dirty="0" smtClean="0"/>
                        <a:t>No</a:t>
                      </a:r>
                      <a:endParaRPr lang="en-US" sz="1400" dirty="0">
                        <a:latin typeface="Arial"/>
                        <a:cs typeface="Arial"/>
                      </a:endParaRPr>
                    </a:p>
                  </a:txBody>
                  <a:tcPr/>
                </a:tc>
              </a:tr>
              <a:tr h="370840">
                <a:tc>
                  <a:txBody>
                    <a:bodyPr/>
                    <a:lstStyle/>
                    <a:p>
                      <a:pPr algn="ctr"/>
                      <a:r>
                        <a:rPr lang="en-US" sz="1400" kern="1200" dirty="0" smtClean="0">
                          <a:effectLst/>
                        </a:rPr>
                        <a:t>X</a:t>
                      </a:r>
                      <a:r>
                        <a:rPr lang="en-US" sz="1400" kern="1200" baseline="30000" dirty="0" smtClean="0">
                          <a:effectLst/>
                        </a:rPr>
                        <a:t>G</a:t>
                      </a:r>
                      <a:r>
                        <a:rPr lang="en-US" sz="1400" dirty="0" smtClean="0">
                          <a:effectLst/>
                        </a:rPr>
                        <a:t> </a:t>
                      </a:r>
                      <a:endParaRPr lang="en-US" sz="1400" dirty="0">
                        <a:latin typeface="Arial"/>
                        <a:cs typeface="Arial"/>
                      </a:endParaRPr>
                    </a:p>
                  </a:txBody>
                  <a:tcPr/>
                </a:tc>
                <a:tc>
                  <a:txBody>
                    <a:bodyPr/>
                    <a:lstStyle/>
                    <a:p>
                      <a:pPr algn="ctr"/>
                      <a:r>
                        <a:rPr lang="en-US" sz="1400" dirty="0" smtClean="0"/>
                        <a:t>Grounded</a:t>
                      </a:r>
                    </a:p>
                    <a:p>
                      <a:pPr algn="ctr"/>
                      <a:r>
                        <a:rPr lang="en-US" sz="1400" dirty="0" smtClean="0"/>
                        <a:t>(Wingless)</a:t>
                      </a:r>
                      <a:endParaRPr lang="en-US" sz="1400" dirty="0">
                        <a:latin typeface="Arial"/>
                        <a:cs typeface="Arial"/>
                      </a:endParaRPr>
                    </a:p>
                  </a:txBody>
                  <a:tcPr/>
                </a:tc>
                <a:tc>
                  <a:txBody>
                    <a:bodyPr/>
                    <a:lstStyle/>
                    <a:p>
                      <a:r>
                        <a:rPr lang="en-US" sz="1400" dirty="0" smtClean="0"/>
                        <a:t>Normal wings (XGXG; </a:t>
                      </a:r>
                      <a:r>
                        <a:rPr lang="en-US" sz="1400" dirty="0" err="1" smtClean="0"/>
                        <a:t>XGXg</a:t>
                      </a:r>
                      <a:r>
                        <a:rPr lang="en-US" sz="1400" dirty="0" smtClean="0"/>
                        <a:t>, XGY)</a:t>
                      </a:r>
                    </a:p>
                    <a:p>
                      <a:r>
                        <a:rPr lang="en-US" sz="1400" dirty="0" smtClean="0"/>
                        <a:t>Wings absent (</a:t>
                      </a:r>
                      <a:r>
                        <a:rPr lang="en-US" sz="1400" dirty="0" err="1" smtClean="0"/>
                        <a:t>XgXg</a:t>
                      </a:r>
                      <a:r>
                        <a:rPr lang="en-US" sz="1400" dirty="0" smtClean="0"/>
                        <a:t>, </a:t>
                      </a:r>
                      <a:r>
                        <a:rPr lang="en-US" sz="1400" dirty="0" err="1" smtClean="0"/>
                        <a:t>XgY</a:t>
                      </a:r>
                      <a:r>
                        <a:rPr lang="en-US" sz="1400" dirty="0" smtClean="0"/>
                        <a:t>)</a:t>
                      </a:r>
                      <a:endParaRPr lang="en-US" sz="1400" dirty="0" smtClean="0">
                        <a:latin typeface="Arial"/>
                        <a:cs typeface="Arial"/>
                      </a:endParaRPr>
                    </a:p>
                  </a:txBody>
                  <a:tcPr/>
                </a:tc>
                <a:tc>
                  <a:txBody>
                    <a:bodyPr/>
                    <a:lstStyle/>
                    <a:p>
                      <a:r>
                        <a:rPr lang="en-US" sz="1400" dirty="0" smtClean="0"/>
                        <a:t>Yes</a:t>
                      </a:r>
                      <a:endParaRPr lang="en-US" sz="1400" dirty="0">
                        <a:latin typeface="Arial"/>
                        <a:cs typeface="Arial"/>
                      </a:endParaRPr>
                    </a:p>
                  </a:txBody>
                  <a:tcPr/>
                </a:tc>
              </a:tr>
              <a:tr h="370840">
                <a:tc>
                  <a:txBody>
                    <a:bodyPr/>
                    <a:lstStyle/>
                    <a:p>
                      <a:pPr algn="ctr"/>
                      <a:r>
                        <a:rPr lang="en-US" sz="1400" dirty="0" smtClean="0"/>
                        <a:t>H</a:t>
                      </a:r>
                      <a:endParaRPr lang="en-US" sz="1400" dirty="0">
                        <a:latin typeface="Arial"/>
                        <a:cs typeface="Arial"/>
                      </a:endParaRPr>
                    </a:p>
                  </a:txBody>
                  <a:tcPr/>
                </a:tc>
                <a:tc>
                  <a:txBody>
                    <a:bodyPr/>
                    <a:lstStyle/>
                    <a:p>
                      <a:pPr algn="ctr"/>
                      <a:r>
                        <a:rPr lang="en-US" sz="1400" dirty="0" smtClean="0"/>
                        <a:t>Horns</a:t>
                      </a:r>
                      <a:endParaRPr lang="en-US" sz="1400" dirty="0">
                        <a:latin typeface="Arial"/>
                        <a:cs typeface="Arial"/>
                      </a:endParaRPr>
                    </a:p>
                  </a:txBody>
                  <a:tcPr/>
                </a:tc>
                <a:tc>
                  <a:txBody>
                    <a:bodyPr/>
                    <a:lstStyle/>
                    <a:p>
                      <a:r>
                        <a:rPr lang="en-US" sz="1400" dirty="0" smtClean="0"/>
                        <a:t>Rear </a:t>
                      </a:r>
                      <a:r>
                        <a:rPr lang="en-US" sz="1400" dirty="0" smtClean="0"/>
                        <a:t>horns</a:t>
                      </a:r>
                      <a:r>
                        <a:rPr lang="en-US" sz="1400" baseline="0" dirty="0" smtClean="0"/>
                        <a:t> </a:t>
                      </a:r>
                      <a:r>
                        <a:rPr lang="en-US" sz="1400" dirty="0" smtClean="0"/>
                        <a:t> </a:t>
                      </a:r>
                      <a:r>
                        <a:rPr lang="en-US" sz="1400" dirty="0" smtClean="0"/>
                        <a:t>(</a:t>
                      </a:r>
                      <a:r>
                        <a:rPr lang="en-US" sz="1400" dirty="0" smtClean="0"/>
                        <a:t>HH)</a:t>
                      </a:r>
                    </a:p>
                    <a:p>
                      <a:r>
                        <a:rPr lang="en-US" sz="1400" dirty="0" smtClean="0"/>
                        <a:t>Rear and nose</a:t>
                      </a:r>
                      <a:r>
                        <a:rPr lang="en-US" sz="1400" baseline="0" dirty="0" smtClean="0"/>
                        <a:t> horns (</a:t>
                      </a:r>
                      <a:r>
                        <a:rPr lang="en-US" sz="1400" dirty="0" err="1" smtClean="0"/>
                        <a:t>Hh</a:t>
                      </a:r>
                      <a:r>
                        <a:rPr lang="en-US" sz="1400" dirty="0" smtClean="0"/>
                        <a:t>)</a:t>
                      </a:r>
                    </a:p>
                    <a:p>
                      <a:r>
                        <a:rPr lang="en-US" sz="1400" dirty="0" smtClean="0"/>
                        <a:t>Nose horn (</a:t>
                      </a:r>
                      <a:r>
                        <a:rPr lang="en-US" sz="1400" dirty="0" err="1" smtClean="0"/>
                        <a:t>hh</a:t>
                      </a:r>
                      <a:r>
                        <a:rPr lang="en-US" sz="1400" dirty="0" smtClean="0"/>
                        <a:t>)</a:t>
                      </a:r>
                      <a:endParaRPr lang="en-US" sz="1400" dirty="0" smtClean="0">
                        <a:latin typeface="Arial"/>
                        <a:cs typeface="Arial"/>
                      </a:endParaRPr>
                    </a:p>
                  </a:txBody>
                  <a:tcPr/>
                </a:tc>
                <a:tc>
                  <a:txBody>
                    <a:bodyPr/>
                    <a:lstStyle/>
                    <a:p>
                      <a:r>
                        <a:rPr lang="en-US" sz="1400" dirty="0" smtClean="0"/>
                        <a:t>No</a:t>
                      </a:r>
                      <a:endParaRPr lang="en-US" sz="1400" dirty="0">
                        <a:latin typeface="Arial"/>
                        <a:cs typeface="Arial"/>
                      </a:endParaRPr>
                    </a:p>
                  </a:txBody>
                  <a:tcPr/>
                </a:tc>
              </a:tr>
              <a:tr h="370840">
                <a:tc>
                  <a:txBody>
                    <a:bodyPr/>
                    <a:lstStyle/>
                    <a:p>
                      <a:pPr algn="ctr"/>
                      <a:r>
                        <a:rPr lang="en-US" sz="1400" dirty="0" smtClean="0"/>
                        <a:t>S</a:t>
                      </a:r>
                      <a:endParaRPr lang="en-US" sz="1400" dirty="0">
                        <a:latin typeface="Arial"/>
                        <a:cs typeface="Arial"/>
                      </a:endParaRPr>
                    </a:p>
                  </a:txBody>
                  <a:tcPr/>
                </a:tc>
                <a:tc>
                  <a:txBody>
                    <a:bodyPr/>
                    <a:lstStyle/>
                    <a:p>
                      <a:pPr algn="ctr"/>
                      <a:r>
                        <a:rPr lang="en-US" sz="1400" dirty="0" smtClean="0"/>
                        <a:t>Stripes</a:t>
                      </a:r>
                      <a:endParaRPr lang="en-US" sz="1400" dirty="0">
                        <a:latin typeface="Arial"/>
                        <a:cs typeface="Arial"/>
                      </a:endParaRPr>
                    </a:p>
                  </a:txBody>
                  <a:tcPr/>
                </a:tc>
                <a:tc>
                  <a:txBody>
                    <a:bodyPr/>
                    <a:lstStyle/>
                    <a:p>
                      <a:r>
                        <a:rPr lang="en-US" sz="1400" dirty="0" smtClean="0"/>
                        <a:t>Stripes present (SS, </a:t>
                      </a:r>
                      <a:r>
                        <a:rPr lang="en-US" sz="1400" dirty="0" err="1" smtClean="0"/>
                        <a:t>Ss</a:t>
                      </a:r>
                      <a:r>
                        <a:rPr lang="en-US" sz="1400" dirty="0" smtClean="0"/>
                        <a:t>)</a:t>
                      </a:r>
                    </a:p>
                    <a:p>
                      <a:r>
                        <a:rPr lang="en-US" sz="1400" dirty="0" smtClean="0"/>
                        <a:t>Stripes absent (</a:t>
                      </a:r>
                      <a:r>
                        <a:rPr lang="en-US" sz="1400" dirty="0" err="1" smtClean="0"/>
                        <a:t>ss</a:t>
                      </a:r>
                      <a:r>
                        <a:rPr lang="en-US" sz="1400" dirty="0" smtClean="0"/>
                        <a:t>)</a:t>
                      </a:r>
                      <a:endParaRPr lang="en-US" sz="1400" dirty="0" smtClean="0">
                        <a:latin typeface="Arial"/>
                        <a:cs typeface="Arial"/>
                      </a:endParaRPr>
                    </a:p>
                  </a:txBody>
                  <a:tcPr/>
                </a:tc>
                <a:tc>
                  <a:txBody>
                    <a:bodyPr/>
                    <a:lstStyle/>
                    <a:p>
                      <a:r>
                        <a:rPr lang="en-US" sz="1400" dirty="0" smtClean="0"/>
                        <a:t>No</a:t>
                      </a:r>
                      <a:endParaRPr lang="en-US" sz="1400" dirty="0">
                        <a:latin typeface="Arial"/>
                        <a:cs typeface="Arial"/>
                      </a:endParaRPr>
                    </a:p>
                  </a:txBody>
                  <a:tcPr/>
                </a:tc>
              </a:tr>
              <a:tr h="370840">
                <a:tc>
                  <a:txBody>
                    <a:bodyPr/>
                    <a:lstStyle/>
                    <a:p>
                      <a:pPr algn="ctr"/>
                      <a:r>
                        <a:rPr lang="en-US" sz="1400" dirty="0" smtClean="0"/>
                        <a:t>T</a:t>
                      </a:r>
                      <a:endParaRPr lang="en-US" sz="1400" dirty="0">
                        <a:latin typeface="Arial"/>
                        <a:cs typeface="Arial"/>
                      </a:endParaRPr>
                    </a:p>
                  </a:txBody>
                  <a:tcPr/>
                </a:tc>
                <a:tc>
                  <a:txBody>
                    <a:bodyPr/>
                    <a:lstStyle/>
                    <a:p>
                      <a:pPr algn="ctr"/>
                      <a:r>
                        <a:rPr lang="en-US" sz="1400" dirty="0" smtClean="0"/>
                        <a:t>Spots</a:t>
                      </a:r>
                      <a:endParaRPr lang="en-US" sz="1400" dirty="0">
                        <a:latin typeface="Arial"/>
                        <a:cs typeface="Arial"/>
                      </a:endParaRPr>
                    </a:p>
                  </a:txBody>
                  <a:tcPr/>
                </a:tc>
                <a:tc>
                  <a:txBody>
                    <a:bodyPr/>
                    <a:lstStyle/>
                    <a:p>
                      <a:r>
                        <a:rPr lang="en-US" sz="1400" dirty="0" smtClean="0"/>
                        <a:t>Spots absent (TT, </a:t>
                      </a:r>
                      <a:r>
                        <a:rPr lang="en-US" sz="1400" dirty="0" err="1" smtClean="0"/>
                        <a:t>Tt</a:t>
                      </a:r>
                      <a:r>
                        <a:rPr lang="en-US" sz="1400" dirty="0" smtClean="0"/>
                        <a:t>)</a:t>
                      </a:r>
                    </a:p>
                    <a:p>
                      <a:r>
                        <a:rPr lang="en-US" sz="1400" dirty="0" smtClean="0"/>
                        <a:t>Spots present (</a:t>
                      </a:r>
                      <a:r>
                        <a:rPr lang="en-US" sz="1400" dirty="0" err="1" smtClean="0"/>
                        <a:t>tt</a:t>
                      </a:r>
                      <a:r>
                        <a:rPr lang="en-US" sz="1400" dirty="0" smtClean="0"/>
                        <a:t>)</a:t>
                      </a:r>
                      <a:endParaRPr lang="en-US" sz="1400" dirty="0" smtClean="0">
                        <a:latin typeface="Arial"/>
                        <a:cs typeface="Arial"/>
                      </a:endParaRPr>
                    </a:p>
                  </a:txBody>
                  <a:tcPr/>
                </a:tc>
                <a:tc>
                  <a:txBody>
                    <a:bodyPr/>
                    <a:lstStyle/>
                    <a:p>
                      <a:r>
                        <a:rPr lang="en-US" sz="1400" dirty="0" smtClean="0"/>
                        <a:t>No</a:t>
                      </a:r>
                      <a:endParaRPr lang="en-US" sz="1400" dirty="0">
                        <a:latin typeface="Arial"/>
                        <a:cs typeface="Arial"/>
                      </a:endParaRPr>
                    </a:p>
                  </a:txBody>
                  <a:tcPr/>
                </a:tc>
              </a:tr>
              <a:tr h="370840">
                <a:tc>
                  <a:txBody>
                    <a:bodyPr/>
                    <a:lstStyle/>
                    <a:p>
                      <a:pPr algn="ctr"/>
                      <a:r>
                        <a:rPr lang="en-US" sz="1400" dirty="0" smtClean="0"/>
                        <a:t>W</a:t>
                      </a:r>
                      <a:endParaRPr lang="en-US" sz="1400" dirty="0">
                        <a:latin typeface="Arial"/>
                        <a:cs typeface="Arial"/>
                      </a:endParaRPr>
                    </a:p>
                  </a:txBody>
                  <a:tcPr/>
                </a:tc>
                <a:tc>
                  <a:txBody>
                    <a:bodyPr/>
                    <a:lstStyle/>
                    <a:p>
                      <a:pPr algn="ctr"/>
                      <a:r>
                        <a:rPr lang="en-US" sz="1400" dirty="0" smtClean="0"/>
                        <a:t>Wings</a:t>
                      </a:r>
                      <a:endParaRPr lang="en-US" sz="1400" dirty="0">
                        <a:latin typeface="Arial"/>
                        <a:cs typeface="Arial"/>
                      </a:endParaRPr>
                    </a:p>
                  </a:txBody>
                  <a:tcPr/>
                </a:tc>
                <a:tc>
                  <a:txBody>
                    <a:bodyPr/>
                    <a:lstStyle/>
                    <a:p>
                      <a:r>
                        <a:rPr lang="en-US" sz="1400" dirty="0" smtClean="0"/>
                        <a:t>Leathery</a:t>
                      </a:r>
                      <a:r>
                        <a:rPr lang="en-US" sz="1400" baseline="0" dirty="0" smtClean="0"/>
                        <a:t> wings </a:t>
                      </a:r>
                      <a:r>
                        <a:rPr lang="en-US" sz="1400" dirty="0" smtClean="0"/>
                        <a:t>(WW, </a:t>
                      </a:r>
                      <a:r>
                        <a:rPr lang="en-US" sz="1400" dirty="0" err="1" smtClean="0"/>
                        <a:t>Ww</a:t>
                      </a:r>
                      <a:r>
                        <a:rPr lang="en-US" sz="1400" dirty="0" smtClean="0"/>
                        <a:t>)</a:t>
                      </a:r>
                      <a:endParaRPr lang="en-US" sz="1400" dirty="0" smtClean="0"/>
                    </a:p>
                    <a:p>
                      <a:r>
                        <a:rPr lang="en-US" sz="1400" dirty="0" smtClean="0"/>
                        <a:t>Feathered </a:t>
                      </a:r>
                      <a:r>
                        <a:rPr lang="en-US" sz="1400" baseline="0" dirty="0" smtClean="0"/>
                        <a:t>wings</a:t>
                      </a:r>
                      <a:r>
                        <a:rPr lang="en-US" sz="1400" dirty="0" smtClean="0"/>
                        <a:t> </a:t>
                      </a:r>
                      <a:r>
                        <a:rPr lang="en-US" sz="1400" dirty="0" smtClean="0"/>
                        <a:t>(</a:t>
                      </a:r>
                      <a:r>
                        <a:rPr lang="en-US" sz="1400" dirty="0" err="1" smtClean="0"/>
                        <a:t>ww</a:t>
                      </a:r>
                      <a:r>
                        <a:rPr lang="en-US" sz="1400" dirty="0" smtClean="0"/>
                        <a:t>)</a:t>
                      </a:r>
                      <a:endParaRPr lang="en-US" sz="1400" dirty="0" smtClean="0">
                        <a:latin typeface="Arial"/>
                        <a:cs typeface="Arial"/>
                      </a:endParaRPr>
                    </a:p>
                  </a:txBody>
                  <a:tcPr/>
                </a:tc>
                <a:tc>
                  <a:txBody>
                    <a:bodyPr/>
                    <a:lstStyle/>
                    <a:p>
                      <a:r>
                        <a:rPr lang="en-US" sz="1400" dirty="0" smtClean="0"/>
                        <a:t>No</a:t>
                      </a:r>
                      <a:endParaRPr lang="en-US" sz="1400" dirty="0">
                        <a:latin typeface="Arial"/>
                        <a:cs typeface="Arial"/>
                      </a:endParaRPr>
                    </a:p>
                  </a:txBody>
                  <a:tcPr/>
                </a:tc>
              </a:tr>
            </a:tbl>
          </a:graphicData>
        </a:graphic>
      </p:graphicFrame>
      <p:sp>
        <p:nvSpPr>
          <p:cNvPr id="8" name="TextBox 7"/>
          <p:cNvSpPr txBox="1"/>
          <p:nvPr/>
        </p:nvSpPr>
        <p:spPr>
          <a:xfrm>
            <a:off x="260350" y="7574340"/>
            <a:ext cx="6324600" cy="1569660"/>
          </a:xfrm>
          <a:prstGeom prst="rect">
            <a:avLst/>
          </a:prstGeom>
          <a:noFill/>
        </p:spPr>
        <p:txBody>
          <a:bodyPr wrap="square" rtlCol="0">
            <a:spAutoFit/>
          </a:bodyPr>
          <a:lstStyle/>
          <a:p>
            <a:r>
              <a:rPr lang="en-US" sz="1200" i="1" dirty="0" smtClean="0">
                <a:solidFill>
                  <a:srgbClr val="000000"/>
                </a:solidFill>
              </a:rPr>
              <a:t>Note to breeders: </a:t>
            </a:r>
            <a:endParaRPr lang="en-US" sz="1200" i="1" dirty="0">
              <a:solidFill>
                <a:srgbClr val="000000"/>
              </a:solidFill>
            </a:endParaRPr>
          </a:p>
          <a:p>
            <a:r>
              <a:rPr lang="en-US" sz="1200" dirty="0">
                <a:solidFill>
                  <a:srgbClr val="000000"/>
                </a:solidFill>
              </a:rPr>
              <a:t> </a:t>
            </a:r>
          </a:p>
          <a:p>
            <a:r>
              <a:rPr lang="en-US" sz="1200" dirty="0">
                <a:solidFill>
                  <a:srgbClr val="000000"/>
                </a:solidFill>
              </a:rPr>
              <a:t>If </a:t>
            </a:r>
            <a:r>
              <a:rPr lang="en-US" sz="1200" b="1" dirty="0">
                <a:solidFill>
                  <a:srgbClr val="000000"/>
                </a:solidFill>
              </a:rPr>
              <a:t>albinism</a:t>
            </a:r>
            <a:r>
              <a:rPr lang="en-US" sz="1200" dirty="0">
                <a:solidFill>
                  <a:srgbClr val="000000"/>
                </a:solidFill>
              </a:rPr>
              <a:t> is present, no pigment is produced, therefore neither stripes nor spots will be present, regardless of genotype</a:t>
            </a:r>
          </a:p>
          <a:p>
            <a:r>
              <a:rPr lang="en-US" sz="1200" dirty="0">
                <a:solidFill>
                  <a:srgbClr val="000000"/>
                </a:solidFill>
              </a:rPr>
              <a:t> </a:t>
            </a:r>
          </a:p>
          <a:p>
            <a:r>
              <a:rPr lang="en-US" sz="1200" dirty="0">
                <a:solidFill>
                  <a:srgbClr val="000000"/>
                </a:solidFill>
              </a:rPr>
              <a:t>If </a:t>
            </a:r>
            <a:r>
              <a:rPr lang="en-US" sz="1200" b="1" dirty="0">
                <a:solidFill>
                  <a:srgbClr val="000000"/>
                </a:solidFill>
              </a:rPr>
              <a:t>grounded</a:t>
            </a:r>
            <a:r>
              <a:rPr lang="en-US" sz="1200" dirty="0">
                <a:solidFill>
                  <a:srgbClr val="000000"/>
                </a:solidFill>
              </a:rPr>
              <a:t> condition is present, no wings or dorsal spines are produced, regardless of genotype. </a:t>
            </a:r>
          </a:p>
          <a:p>
            <a:endParaRPr lang="en-US" sz="1200" dirty="0">
              <a:solidFill>
                <a:srgbClr val="000000"/>
              </a:solidFill>
            </a:endParaRPr>
          </a:p>
        </p:txBody>
      </p:sp>
      <p:sp>
        <p:nvSpPr>
          <p:cNvPr id="5" name="TextBox 4"/>
          <p:cNvSpPr txBox="1"/>
          <p:nvPr/>
        </p:nvSpPr>
        <p:spPr>
          <a:xfrm>
            <a:off x="486832" y="748933"/>
            <a:ext cx="6098117" cy="2123658"/>
          </a:xfrm>
          <a:prstGeom prst="rect">
            <a:avLst/>
          </a:prstGeom>
          <a:noFill/>
        </p:spPr>
        <p:txBody>
          <a:bodyPr wrap="square" rtlCol="0">
            <a:spAutoFit/>
          </a:bodyPr>
          <a:lstStyle/>
          <a:p>
            <a:r>
              <a:rPr lang="en-US" sz="1200" dirty="0" smtClean="0">
                <a:solidFill>
                  <a:srgbClr val="000000"/>
                </a:solidFill>
              </a:rPr>
              <a:t>Finally </a:t>
            </a:r>
            <a:r>
              <a:rPr lang="en-US" sz="1200" dirty="0" smtClean="0">
                <a:solidFill>
                  <a:srgbClr val="000000"/>
                </a:solidFill>
              </a:rPr>
              <a:t>it’s time to put your genetics skills to use! Follow these steps to breed your baby dragon: </a:t>
            </a:r>
          </a:p>
          <a:p>
            <a:pPr marL="457200" indent="-457200">
              <a:buFont typeface="Arial" charset="0"/>
              <a:buChar char="•"/>
            </a:pPr>
            <a:r>
              <a:rPr lang="en-US" sz="1200" dirty="0" smtClean="0">
                <a:solidFill>
                  <a:srgbClr val="000000"/>
                </a:solidFill>
              </a:rPr>
              <a:t>Familiarize yourself with the inherited characters on the next page</a:t>
            </a:r>
          </a:p>
          <a:p>
            <a:pPr marL="457200" indent="-457200">
              <a:buFont typeface="Arial" charset="0"/>
              <a:buChar char="•"/>
            </a:pPr>
            <a:r>
              <a:rPr lang="en-US" sz="1200" dirty="0" smtClean="0">
                <a:solidFill>
                  <a:srgbClr val="000000"/>
                </a:solidFill>
              </a:rPr>
              <a:t>Assume that both parents are heterozygous for all autosomal characters</a:t>
            </a:r>
          </a:p>
          <a:p>
            <a:pPr marL="457200" indent="-457200">
              <a:buFont typeface="Arial" charset="0"/>
              <a:buChar char="•"/>
            </a:pPr>
            <a:r>
              <a:rPr lang="en-US" sz="1200" dirty="0" smtClean="0">
                <a:solidFill>
                  <a:srgbClr val="000000"/>
                </a:solidFill>
              </a:rPr>
              <a:t>Your baby dragon will inherit two alleles for every character – one from mom and one from dad. To ensure that fertilization is random, you’ll flip a coin to see which allele is inherited at each locus. (If you don’t have a coin handy, just </a:t>
            </a:r>
            <a:r>
              <a:rPr lang="en-US" sz="1200" dirty="0" err="1" smtClean="0">
                <a:solidFill>
                  <a:srgbClr val="000000"/>
                </a:solidFill>
              </a:rPr>
              <a:t>google</a:t>
            </a:r>
            <a:r>
              <a:rPr lang="en-US" sz="1200" dirty="0" smtClean="0">
                <a:solidFill>
                  <a:srgbClr val="000000"/>
                </a:solidFill>
              </a:rPr>
              <a:t> “flip a coin” and a cute random flip generator will appear).</a:t>
            </a:r>
          </a:p>
          <a:p>
            <a:pPr marL="457200" indent="-457200">
              <a:buFont typeface="Arial" charset="0"/>
              <a:buChar char="•"/>
            </a:pPr>
            <a:r>
              <a:rPr lang="en-US" sz="1200" dirty="0" smtClean="0">
                <a:solidFill>
                  <a:srgbClr val="000000"/>
                </a:solidFill>
              </a:rPr>
              <a:t>Keep track of the alleles in the chart </a:t>
            </a:r>
            <a:r>
              <a:rPr lang="en-US" sz="1200" dirty="0" smtClean="0">
                <a:solidFill>
                  <a:srgbClr val="000000"/>
                </a:solidFill>
              </a:rPr>
              <a:t>in your </a:t>
            </a:r>
            <a:r>
              <a:rPr lang="en-US" sz="1200" b="1" dirty="0" smtClean="0">
                <a:solidFill>
                  <a:srgbClr val="000000"/>
                </a:solidFill>
              </a:rPr>
              <a:t>worksheet </a:t>
            </a:r>
            <a:endParaRPr lang="en-US" sz="1200" b="1" dirty="0" smtClean="0">
              <a:solidFill>
                <a:srgbClr val="000000"/>
              </a:solidFill>
            </a:endParaRPr>
          </a:p>
          <a:p>
            <a:endParaRPr lang="en-US" sz="1200" dirty="0">
              <a:solidFill>
                <a:srgbClr val="000000"/>
              </a:solidFill>
            </a:endParaRPr>
          </a:p>
          <a:p>
            <a:endParaRPr lang="en-US" sz="1200" dirty="0">
              <a:solidFill>
                <a:srgbClr val="000000"/>
              </a:solidFill>
            </a:endParaRPr>
          </a:p>
        </p:txBody>
      </p:sp>
    </p:spTree>
    <p:extLst>
      <p:ext uri="{BB962C8B-B14F-4D97-AF65-F5344CB8AC3E}">
        <p14:creationId xmlns:p14="http://schemas.microsoft.com/office/powerpoint/2010/main" val="1958673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238" y="213074"/>
            <a:ext cx="2327182" cy="1882833"/>
          </a:xfrm>
          <a:prstGeom prst="roundRect">
            <a:avLst/>
          </a:prstGeom>
        </p:spPr>
      </p:pic>
      <p:sp>
        <p:nvSpPr>
          <p:cNvPr id="3" name="Title 1"/>
          <p:cNvSpPr txBox="1">
            <a:spLocks/>
          </p:cNvSpPr>
          <p:nvPr/>
        </p:nvSpPr>
        <p:spPr>
          <a:xfrm>
            <a:off x="169341" y="93043"/>
            <a:ext cx="3803069" cy="1014142"/>
          </a:xfrm>
          <a:prstGeom prst="rect">
            <a:avLst/>
          </a:prstGeom>
        </p:spPr>
        <p:txBody>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tx2">
                    <a:lumMod val="75000"/>
                  </a:schemeClr>
                </a:solidFill>
              </a:rPr>
              <a:t>Characters</a:t>
            </a:r>
            <a:endParaRPr lang="en-US" sz="1600" dirty="0">
              <a:solidFill>
                <a:schemeClr val="tx2">
                  <a:lumMod val="75000"/>
                </a:schemeClr>
              </a:solidFill>
            </a:endParaRPr>
          </a:p>
        </p:txBody>
      </p:sp>
      <p:pic>
        <p:nvPicPr>
          <p:cNvPr id="11" name="Picture 10" descr="Screen Shot 2015-10-09 at 7.44.11 PM.png"/>
          <p:cNvPicPr>
            <a:picLocks noChangeAspect="1"/>
          </p:cNvPicPr>
          <p:nvPr/>
        </p:nvPicPr>
        <p:blipFill rotWithShape="1">
          <a:blip r:embed="rId3">
            <a:extLst>
              <a:ext uri="{28A0092B-C50C-407E-A947-70E740481C1C}">
                <a14:useLocalDpi xmlns:a14="http://schemas.microsoft.com/office/drawing/2010/main" val="0"/>
              </a:ext>
            </a:extLst>
          </a:blip>
          <a:srcRect l="5705"/>
          <a:stretch/>
        </p:blipFill>
        <p:spPr>
          <a:xfrm>
            <a:off x="1445763" y="1605272"/>
            <a:ext cx="2458937" cy="1932301"/>
          </a:xfrm>
          <a:prstGeom prst="roundRect">
            <a:avLst/>
          </a:prstGeom>
        </p:spPr>
      </p:pic>
      <p:pic>
        <p:nvPicPr>
          <p:cNvPr id="9" name="Picture 8" descr="Screen Shot 2015-10-09 at 11.54.31 AM.png"/>
          <p:cNvPicPr>
            <a:picLocks noChangeAspect="1"/>
          </p:cNvPicPr>
          <p:nvPr/>
        </p:nvPicPr>
        <p:blipFill rotWithShape="1">
          <a:blip r:embed="rId4">
            <a:extLst>
              <a:ext uri="{28A0092B-C50C-407E-A947-70E740481C1C}">
                <a14:useLocalDpi xmlns:a14="http://schemas.microsoft.com/office/drawing/2010/main" val="0"/>
              </a:ext>
            </a:extLst>
          </a:blip>
          <a:srcRect l="49032" t="2577" b="48969"/>
          <a:stretch/>
        </p:blipFill>
        <p:spPr>
          <a:xfrm flipH="1">
            <a:off x="4428929" y="2280664"/>
            <a:ext cx="1942560" cy="1540932"/>
          </a:xfrm>
          <a:prstGeom prst="roundRect">
            <a:avLst/>
          </a:prstGeom>
        </p:spPr>
      </p:pic>
      <p:pic>
        <p:nvPicPr>
          <p:cNvPr id="4" name="Picture 3" descr="Screen Shot 2015-10-09 at 7.38.07 PM.png"/>
          <p:cNvPicPr>
            <a:picLocks noChangeAspect="1"/>
          </p:cNvPicPr>
          <p:nvPr/>
        </p:nvPicPr>
        <p:blipFill rotWithShape="1">
          <a:blip r:embed="rId5">
            <a:extLst>
              <a:ext uri="{28A0092B-C50C-407E-A947-70E740481C1C}">
                <a14:useLocalDpi xmlns:a14="http://schemas.microsoft.com/office/drawing/2010/main" val="0"/>
              </a:ext>
            </a:extLst>
          </a:blip>
          <a:srcRect l="62773" t="6426" r="2960" b="48159"/>
          <a:stretch/>
        </p:blipFill>
        <p:spPr>
          <a:xfrm>
            <a:off x="253999" y="467544"/>
            <a:ext cx="1452669" cy="1628363"/>
          </a:xfrm>
          <a:prstGeom prst="roundRect">
            <a:avLst/>
          </a:prstGeom>
        </p:spPr>
      </p:pic>
      <p:sp>
        <p:nvSpPr>
          <p:cNvPr id="12" name="TextBox 11"/>
          <p:cNvSpPr txBox="1"/>
          <p:nvPr/>
        </p:nvSpPr>
        <p:spPr>
          <a:xfrm>
            <a:off x="1307795" y="517814"/>
            <a:ext cx="861133" cy="307777"/>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1400" dirty="0" smtClean="0">
                <a:solidFill>
                  <a:srgbClr val="000000"/>
                </a:solidFill>
                <a:latin typeface="Arial"/>
                <a:cs typeface="Arial"/>
              </a:rPr>
              <a:t>Bearded</a:t>
            </a:r>
            <a:endParaRPr lang="en-US" sz="1400" dirty="0">
              <a:solidFill>
                <a:srgbClr val="000000"/>
              </a:solidFill>
              <a:latin typeface="Arial"/>
              <a:cs typeface="Arial"/>
            </a:endParaRPr>
          </a:p>
        </p:txBody>
      </p:sp>
      <p:sp>
        <p:nvSpPr>
          <p:cNvPr id="13" name="TextBox 12"/>
          <p:cNvSpPr txBox="1"/>
          <p:nvPr/>
        </p:nvSpPr>
        <p:spPr>
          <a:xfrm>
            <a:off x="2967428" y="3665826"/>
            <a:ext cx="2105063" cy="307777"/>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1400" dirty="0" smtClean="0">
                <a:solidFill>
                  <a:srgbClr val="000000"/>
                </a:solidFill>
                <a:latin typeface="Arial"/>
                <a:cs typeface="Arial"/>
              </a:rPr>
              <a:t>Long External Ear Flaps</a:t>
            </a:r>
            <a:endParaRPr lang="en-US" sz="1400" dirty="0">
              <a:solidFill>
                <a:srgbClr val="000000"/>
              </a:solidFill>
              <a:latin typeface="Arial"/>
              <a:cs typeface="Arial"/>
            </a:endParaRPr>
          </a:p>
        </p:txBody>
      </p:sp>
      <p:sp>
        <p:nvSpPr>
          <p:cNvPr id="14" name="TextBox 13"/>
          <p:cNvSpPr txBox="1"/>
          <p:nvPr/>
        </p:nvSpPr>
        <p:spPr>
          <a:xfrm>
            <a:off x="3012943" y="412650"/>
            <a:ext cx="1547218" cy="307777"/>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1400" smtClean="0">
                <a:solidFill>
                  <a:srgbClr val="000000"/>
                </a:solidFill>
                <a:latin typeface="Arial"/>
                <a:cs typeface="Arial"/>
              </a:rPr>
              <a:t>Feathered Wings</a:t>
            </a:r>
            <a:endParaRPr lang="en-US" sz="1400" dirty="0">
              <a:solidFill>
                <a:srgbClr val="000000"/>
              </a:solidFill>
              <a:latin typeface="Arial"/>
              <a:cs typeface="Arial"/>
            </a:endParaRPr>
          </a:p>
        </p:txBody>
      </p:sp>
      <p:sp>
        <p:nvSpPr>
          <p:cNvPr id="15" name="TextBox 14"/>
          <p:cNvSpPr txBox="1"/>
          <p:nvPr/>
        </p:nvSpPr>
        <p:spPr>
          <a:xfrm>
            <a:off x="290291" y="2831925"/>
            <a:ext cx="1585363" cy="307777"/>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smtClean="0">
                <a:solidFill>
                  <a:srgbClr val="000000"/>
                </a:solidFill>
                <a:latin typeface="Arial"/>
                <a:cs typeface="Arial"/>
              </a:rPr>
              <a:t>Grounded</a:t>
            </a:r>
            <a:endParaRPr lang="en-US" sz="1400" dirty="0">
              <a:solidFill>
                <a:srgbClr val="000000"/>
              </a:solidFill>
              <a:latin typeface="Arial"/>
              <a:cs typeface="Arial"/>
            </a:endParaRPr>
          </a:p>
        </p:txBody>
      </p:sp>
      <p:sp>
        <p:nvSpPr>
          <p:cNvPr id="16" name="Title 1"/>
          <p:cNvSpPr txBox="1">
            <a:spLocks/>
          </p:cNvSpPr>
          <p:nvPr/>
        </p:nvSpPr>
        <p:spPr>
          <a:xfrm>
            <a:off x="169340" y="3941399"/>
            <a:ext cx="3803069" cy="1014142"/>
          </a:xfrm>
          <a:prstGeom prst="rect">
            <a:avLst/>
          </a:prstGeom>
        </p:spPr>
        <p:txBody>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600" dirty="0" smtClean="0">
                <a:solidFill>
                  <a:schemeClr val="tx2">
                    <a:lumMod val="75000"/>
                  </a:schemeClr>
                </a:solidFill>
              </a:rPr>
              <a:t>Example</a:t>
            </a:r>
            <a:endParaRPr lang="en-US" sz="1600" dirty="0">
              <a:solidFill>
                <a:schemeClr val="tx2">
                  <a:lumMod val="75000"/>
                </a:schemeClr>
              </a:solidFill>
            </a:endParaRPr>
          </a:p>
        </p:txBody>
      </p:sp>
      <p:pic>
        <p:nvPicPr>
          <p:cNvPr id="17" name="Picture 16" descr="Screen_Shot_2015-10-09_at_5_41_46_PM.png"/>
          <p:cNvPicPr>
            <a:picLocks noChangeAspect="1"/>
          </p:cNvPicPr>
          <p:nvPr/>
        </p:nvPicPr>
        <p:blipFill rotWithShape="1">
          <a:blip r:embed="rId6">
            <a:extLst>
              <a:ext uri="{28A0092B-C50C-407E-A947-70E740481C1C}">
                <a14:useLocalDpi xmlns:a14="http://schemas.microsoft.com/office/drawing/2010/main" val="0"/>
              </a:ext>
            </a:extLst>
          </a:blip>
          <a:srcRect t="12344" r="5432" b="25060"/>
          <a:stretch/>
        </p:blipFill>
        <p:spPr>
          <a:xfrm rot="21134685">
            <a:off x="158820" y="4726863"/>
            <a:ext cx="3618032" cy="906869"/>
          </a:xfrm>
          <a:prstGeom prst="rect">
            <a:avLst/>
          </a:prstGeom>
        </p:spPr>
      </p:pic>
      <p:pic>
        <p:nvPicPr>
          <p:cNvPr id="18" name="Picture 17" descr="Screen_Shot_2015-10-09_at_5_41_53_PM.png"/>
          <p:cNvPicPr>
            <a:picLocks noChangeAspect="1"/>
          </p:cNvPicPr>
          <p:nvPr/>
        </p:nvPicPr>
        <p:blipFill rotWithShape="1">
          <a:blip r:embed="rId7">
            <a:extLst>
              <a:ext uri="{28A0092B-C50C-407E-A947-70E740481C1C}">
                <a14:useLocalDpi xmlns:a14="http://schemas.microsoft.com/office/drawing/2010/main" val="0"/>
              </a:ext>
            </a:extLst>
          </a:blip>
          <a:srcRect l="4343" b="7732"/>
          <a:stretch/>
        </p:blipFill>
        <p:spPr>
          <a:xfrm rot="648418">
            <a:off x="3643463" y="4734443"/>
            <a:ext cx="3264601" cy="1381427"/>
          </a:xfrm>
          <a:prstGeom prst="rect">
            <a:avLst/>
          </a:prstGeom>
        </p:spPr>
      </p:pic>
      <p:sp>
        <p:nvSpPr>
          <p:cNvPr id="19" name="TextBox 18"/>
          <p:cNvSpPr txBox="1"/>
          <p:nvPr/>
        </p:nvSpPr>
        <p:spPr>
          <a:xfrm>
            <a:off x="242806" y="4604878"/>
            <a:ext cx="1463862" cy="276999"/>
          </a:xfrm>
          <a:prstGeom prst="rect">
            <a:avLst/>
          </a:prstGeom>
          <a:noFill/>
        </p:spPr>
        <p:txBody>
          <a:bodyPr wrap="none" rtlCol="0">
            <a:spAutoFit/>
          </a:bodyPr>
          <a:lstStyle/>
          <a:p>
            <a:r>
              <a:rPr lang="en-US" sz="1200" dirty="0" smtClean="0">
                <a:solidFill>
                  <a:srgbClr val="000000"/>
                </a:solidFill>
              </a:rPr>
              <a:t>Sex determination:</a:t>
            </a:r>
            <a:endParaRPr lang="en-US" sz="1200" dirty="0">
              <a:solidFill>
                <a:srgbClr val="000000"/>
              </a:solidFill>
            </a:endParaRPr>
          </a:p>
        </p:txBody>
      </p:sp>
      <p:sp>
        <p:nvSpPr>
          <p:cNvPr id="20" name="TextBox 19"/>
          <p:cNvSpPr txBox="1"/>
          <p:nvPr/>
        </p:nvSpPr>
        <p:spPr>
          <a:xfrm>
            <a:off x="5037469" y="4524709"/>
            <a:ext cx="1334020" cy="276999"/>
          </a:xfrm>
          <a:prstGeom prst="rect">
            <a:avLst/>
          </a:prstGeom>
          <a:noFill/>
        </p:spPr>
        <p:txBody>
          <a:bodyPr wrap="none" rtlCol="0">
            <a:spAutoFit/>
          </a:bodyPr>
          <a:lstStyle/>
          <a:p>
            <a:r>
              <a:rPr lang="en-US" sz="1200" dirty="0" smtClean="0">
                <a:solidFill>
                  <a:srgbClr val="000000"/>
                </a:solidFill>
              </a:rPr>
              <a:t>Selecting alleles:</a:t>
            </a:r>
            <a:endParaRPr lang="en-US" sz="1200" dirty="0">
              <a:solidFill>
                <a:srgbClr val="000000"/>
              </a:solidFill>
            </a:endParaRPr>
          </a:p>
        </p:txBody>
      </p:sp>
      <p:sp>
        <p:nvSpPr>
          <p:cNvPr id="21" name="TextBox 20"/>
          <p:cNvSpPr txBox="1"/>
          <p:nvPr/>
        </p:nvSpPr>
        <p:spPr>
          <a:xfrm>
            <a:off x="1472694" y="4198360"/>
            <a:ext cx="3340979" cy="276999"/>
          </a:xfrm>
          <a:prstGeom prst="rect">
            <a:avLst/>
          </a:prstGeom>
          <a:noFill/>
        </p:spPr>
        <p:txBody>
          <a:bodyPr wrap="none" rtlCol="0">
            <a:spAutoFit/>
          </a:bodyPr>
          <a:lstStyle/>
          <a:p>
            <a:pPr algn="ctr"/>
            <a:r>
              <a:rPr lang="en-US" sz="1200" dirty="0" smtClean="0">
                <a:solidFill>
                  <a:srgbClr val="000000"/>
                </a:solidFill>
              </a:rPr>
              <a:t>Each item circled represents a single coin flip. </a:t>
            </a:r>
            <a:endParaRPr lang="en-US" sz="1200" dirty="0">
              <a:solidFill>
                <a:srgbClr val="000000"/>
              </a:solidFill>
            </a:endParaRPr>
          </a:p>
        </p:txBody>
      </p:sp>
      <p:sp>
        <p:nvSpPr>
          <p:cNvPr id="22" name="Title 1"/>
          <p:cNvSpPr txBox="1">
            <a:spLocks/>
          </p:cNvSpPr>
          <p:nvPr/>
        </p:nvSpPr>
        <p:spPr>
          <a:xfrm>
            <a:off x="267393" y="5903144"/>
            <a:ext cx="3803069" cy="1014142"/>
          </a:xfrm>
          <a:prstGeom prst="rect">
            <a:avLst/>
          </a:prstGeom>
        </p:spPr>
        <p:txBody>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smtClean="0">
                <a:solidFill>
                  <a:schemeClr val="tx2">
                    <a:lumMod val="75000"/>
                  </a:schemeClr>
                </a:solidFill>
              </a:rPr>
              <a:t>Phenotype</a:t>
            </a:r>
            <a:endParaRPr lang="en-US" sz="1400" dirty="0">
              <a:solidFill>
                <a:schemeClr val="tx2">
                  <a:lumMod val="75000"/>
                </a:schemeClr>
              </a:solidFill>
            </a:endParaRPr>
          </a:p>
        </p:txBody>
      </p:sp>
      <p:sp>
        <p:nvSpPr>
          <p:cNvPr id="23" name="TextBox 22"/>
          <p:cNvSpPr txBox="1"/>
          <p:nvPr/>
        </p:nvSpPr>
        <p:spPr>
          <a:xfrm>
            <a:off x="3389114" y="6498210"/>
            <a:ext cx="3296709" cy="2492990"/>
          </a:xfrm>
          <a:prstGeom prst="rect">
            <a:avLst/>
          </a:prstGeom>
          <a:noFill/>
        </p:spPr>
        <p:txBody>
          <a:bodyPr wrap="square" rtlCol="0">
            <a:spAutoFit/>
          </a:bodyPr>
          <a:lstStyle/>
          <a:p>
            <a:r>
              <a:rPr lang="en-US" sz="1200" dirty="0" smtClean="0">
                <a:solidFill>
                  <a:srgbClr val="000000"/>
                </a:solidFill>
              </a:rPr>
              <a:t>Now </a:t>
            </a:r>
            <a:r>
              <a:rPr lang="en-US" sz="1200" dirty="0" smtClean="0">
                <a:solidFill>
                  <a:srgbClr val="000000"/>
                </a:solidFill>
              </a:rPr>
              <a:t>that you’ve randomly selected the baby dragon’s alleles, it’s </a:t>
            </a:r>
            <a:r>
              <a:rPr lang="en-US" sz="1200" dirty="0">
                <a:solidFill>
                  <a:srgbClr val="000000"/>
                </a:solidFill>
              </a:rPr>
              <a:t>time to </a:t>
            </a:r>
            <a:r>
              <a:rPr lang="en-US" sz="1200" dirty="0" smtClean="0">
                <a:solidFill>
                  <a:srgbClr val="000000"/>
                </a:solidFill>
              </a:rPr>
              <a:t>see how your baby is going to look!</a:t>
            </a:r>
          </a:p>
          <a:p>
            <a:pPr marL="342900" indent="-342900">
              <a:buFont typeface="Arial"/>
              <a:buChar char="•"/>
            </a:pPr>
            <a:r>
              <a:rPr lang="en-US" sz="1200" dirty="0">
                <a:solidFill>
                  <a:srgbClr val="000000"/>
                </a:solidFill>
              </a:rPr>
              <a:t>E</a:t>
            </a:r>
            <a:r>
              <a:rPr lang="en-US" sz="1200" dirty="0" smtClean="0">
                <a:solidFill>
                  <a:srgbClr val="000000"/>
                </a:solidFill>
              </a:rPr>
              <a:t>nter the baby’s genotype into the correct column for each character</a:t>
            </a:r>
          </a:p>
          <a:p>
            <a:pPr marL="342900" indent="-342900">
              <a:buFont typeface="Arial"/>
              <a:buChar char="•"/>
            </a:pPr>
            <a:r>
              <a:rPr lang="en-US" sz="1200" dirty="0" smtClean="0">
                <a:solidFill>
                  <a:srgbClr val="000000"/>
                </a:solidFill>
              </a:rPr>
              <a:t>Consult </a:t>
            </a:r>
            <a:r>
              <a:rPr lang="en-US" sz="1200" dirty="0">
                <a:solidFill>
                  <a:srgbClr val="000000"/>
                </a:solidFill>
              </a:rPr>
              <a:t>the Character chart </a:t>
            </a:r>
            <a:r>
              <a:rPr lang="en-US" sz="1200" dirty="0" smtClean="0">
                <a:solidFill>
                  <a:srgbClr val="000000"/>
                </a:solidFill>
              </a:rPr>
              <a:t>to </a:t>
            </a:r>
            <a:r>
              <a:rPr lang="en-US" sz="1200" dirty="0">
                <a:solidFill>
                  <a:srgbClr val="000000"/>
                </a:solidFill>
              </a:rPr>
              <a:t>determine the phenotype that your baby dragon will express for each </a:t>
            </a:r>
            <a:r>
              <a:rPr lang="en-US" sz="1200" dirty="0" smtClean="0">
                <a:solidFill>
                  <a:srgbClr val="000000"/>
                </a:solidFill>
              </a:rPr>
              <a:t>character</a:t>
            </a:r>
          </a:p>
          <a:p>
            <a:pPr marL="342900" indent="-342900">
              <a:buFont typeface="Arial"/>
              <a:buChar char="•"/>
            </a:pPr>
            <a:r>
              <a:rPr lang="en-US" sz="1200" dirty="0" smtClean="0">
                <a:solidFill>
                  <a:srgbClr val="000000"/>
                </a:solidFill>
              </a:rPr>
              <a:t>Pay </a:t>
            </a:r>
            <a:r>
              <a:rPr lang="en-US" sz="1200" dirty="0">
                <a:solidFill>
                  <a:srgbClr val="000000"/>
                </a:solidFill>
              </a:rPr>
              <a:t>attention to the </a:t>
            </a:r>
            <a:r>
              <a:rPr lang="en-US" sz="1200" dirty="0" smtClean="0">
                <a:solidFill>
                  <a:srgbClr val="000000"/>
                </a:solidFill>
              </a:rPr>
              <a:t>“Note to </a:t>
            </a:r>
            <a:r>
              <a:rPr lang="en-US" sz="1200" dirty="0" smtClean="0">
                <a:solidFill>
                  <a:srgbClr val="000000"/>
                </a:solidFill>
              </a:rPr>
              <a:t>Breeders.” </a:t>
            </a:r>
            <a:r>
              <a:rPr lang="en-US" sz="1200" dirty="0">
                <a:solidFill>
                  <a:srgbClr val="000000"/>
                </a:solidFill>
              </a:rPr>
              <a:t>There are a few special cases where the genotype for one character will be superseded by a gene at a different </a:t>
            </a:r>
            <a:r>
              <a:rPr lang="en-US" sz="1200" dirty="0" smtClean="0">
                <a:solidFill>
                  <a:srgbClr val="000000"/>
                </a:solidFill>
              </a:rPr>
              <a:t>locus</a:t>
            </a:r>
            <a:endParaRPr lang="en-US" sz="1200" dirty="0" smtClean="0">
              <a:solidFill>
                <a:srgbClr val="000000"/>
              </a:solidFill>
            </a:endParaRPr>
          </a:p>
        </p:txBody>
      </p:sp>
      <p:sp>
        <p:nvSpPr>
          <p:cNvPr id="24" name="TextBox 23"/>
          <p:cNvSpPr txBox="1"/>
          <p:nvPr/>
        </p:nvSpPr>
        <p:spPr>
          <a:xfrm>
            <a:off x="539687" y="8553842"/>
            <a:ext cx="2705799" cy="646331"/>
          </a:xfrm>
          <a:prstGeom prst="rect">
            <a:avLst/>
          </a:prstGeom>
          <a:noFill/>
        </p:spPr>
        <p:txBody>
          <a:bodyPr wrap="square" rtlCol="0">
            <a:spAutoFit/>
          </a:bodyPr>
          <a:lstStyle/>
          <a:p>
            <a:pPr algn="ctr"/>
            <a:r>
              <a:rPr lang="en-US" sz="1200" b="1" smtClean="0">
                <a:solidFill>
                  <a:srgbClr val="000000"/>
                </a:solidFill>
              </a:rPr>
              <a:t>Congratulations</a:t>
            </a:r>
            <a:r>
              <a:rPr lang="en-US" sz="1200" b="1" dirty="0" smtClean="0">
                <a:solidFill>
                  <a:srgbClr val="000000"/>
                </a:solidFill>
              </a:rPr>
              <a:t>! You’ve just successfully bred a baby dragon! </a:t>
            </a:r>
            <a:endParaRPr lang="en-US" sz="1200" b="1" dirty="0">
              <a:solidFill>
                <a:srgbClr val="000000"/>
              </a:solidFill>
            </a:endParaRPr>
          </a:p>
          <a:p>
            <a:endParaRPr lang="en-US" sz="1200" dirty="0">
              <a:solidFill>
                <a:srgbClr val="000000"/>
              </a:solidFill>
            </a:endParaRPr>
          </a:p>
        </p:txBody>
      </p:sp>
      <p:pic>
        <p:nvPicPr>
          <p:cNvPr id="25" name="Picture 24" descr="Screen_Shot_2015-10-09_at_5_42_07_PM.png"/>
          <p:cNvPicPr>
            <a:picLocks noChangeAspect="1"/>
          </p:cNvPicPr>
          <p:nvPr/>
        </p:nvPicPr>
        <p:blipFill rotWithShape="1">
          <a:blip r:embed="rId8">
            <a:extLst>
              <a:ext uri="{28A0092B-C50C-407E-A947-70E740481C1C}">
                <a14:useLocalDpi xmlns:a14="http://schemas.microsoft.com/office/drawing/2010/main" val="0"/>
              </a:ext>
            </a:extLst>
          </a:blip>
          <a:srcRect l="5035" r="4222"/>
          <a:stretch/>
        </p:blipFill>
        <p:spPr>
          <a:xfrm rot="21019990">
            <a:off x="65127" y="6361703"/>
            <a:ext cx="3141514" cy="1648915"/>
          </a:xfrm>
          <a:prstGeom prst="rect">
            <a:avLst/>
          </a:prstGeom>
        </p:spPr>
      </p:pic>
    </p:spTree>
    <p:extLst>
      <p:ext uri="{BB962C8B-B14F-4D97-AF65-F5344CB8AC3E}">
        <p14:creationId xmlns:p14="http://schemas.microsoft.com/office/powerpoint/2010/main" val="2084738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65" y="-38091"/>
            <a:ext cx="6781800" cy="764123"/>
          </a:xfrm>
        </p:spPr>
        <p:txBody>
          <a:bodyPr/>
          <a:lstStyle/>
          <a:p>
            <a:pPr algn="l"/>
            <a:r>
              <a:rPr lang="en-US" sz="1600" dirty="0" smtClean="0">
                <a:solidFill>
                  <a:schemeClr val="tx2">
                    <a:lumMod val="75000"/>
                  </a:schemeClr>
                </a:solidFill>
              </a:rPr>
              <a:t>Station 7: Create Your Dragon!</a:t>
            </a:r>
            <a:endParaRPr lang="en-US" sz="1600" dirty="0">
              <a:solidFill>
                <a:schemeClr val="tx2">
                  <a:lumMod val="75000"/>
                </a:schemeClr>
              </a:solidFill>
            </a:endParaRPr>
          </a:p>
        </p:txBody>
      </p:sp>
      <p:sp>
        <p:nvSpPr>
          <p:cNvPr id="3" name="Rectangle 2"/>
          <p:cNvSpPr/>
          <p:nvPr/>
        </p:nvSpPr>
        <p:spPr>
          <a:xfrm>
            <a:off x="342901" y="605402"/>
            <a:ext cx="6350001" cy="8032968"/>
          </a:xfrm>
          <a:prstGeom prst="rect">
            <a:avLst/>
          </a:prstGeom>
        </p:spPr>
        <p:txBody>
          <a:bodyPr wrap="square">
            <a:spAutoFit/>
          </a:bodyPr>
          <a:lstStyle/>
          <a:p>
            <a:pPr marL="0" marR="0">
              <a:spcBef>
                <a:spcPts val="0"/>
              </a:spcBef>
              <a:spcAft>
                <a:spcPts val="0"/>
              </a:spcAft>
            </a:pPr>
            <a:r>
              <a:rPr lang="en-US" sz="1200" dirty="0">
                <a:solidFill>
                  <a:schemeClr val="bg1"/>
                </a:solidFill>
                <a:ea typeface="Arial" charset="0"/>
                <a:cs typeface="Arial" charset="0"/>
              </a:rPr>
              <a:t>Please create an image of your new dragon that illustrates the correct phenotype for every character we tracked. There are various ways this can be completed</a:t>
            </a:r>
            <a:r>
              <a:rPr lang="en-US" sz="1200" dirty="0" smtClean="0">
                <a:solidFill>
                  <a:schemeClr val="bg1"/>
                </a:solidFill>
                <a:ea typeface="Arial" charset="0"/>
                <a:cs typeface="Arial" charset="0"/>
              </a:rPr>
              <a:t>.</a:t>
            </a: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0" marR="0">
              <a:spcBef>
                <a:spcPts val="0"/>
              </a:spcBef>
              <a:spcAft>
                <a:spcPts val="0"/>
              </a:spcAft>
            </a:pPr>
            <a:r>
              <a:rPr lang="en-US" sz="1200" dirty="0">
                <a:solidFill>
                  <a:schemeClr val="bg1"/>
                </a:solidFill>
                <a:ea typeface="Arial" charset="0"/>
                <a:cs typeface="Arial" charset="0"/>
              </a:rPr>
              <a:t> </a:t>
            </a:r>
            <a:endParaRPr lang="en-US" sz="1200" dirty="0" smtClean="0">
              <a:solidFill>
                <a:schemeClr val="bg1"/>
              </a:solidFill>
              <a:ea typeface="Arial" charset="0"/>
              <a:cs typeface="Arial" charset="0"/>
            </a:endParaRPr>
          </a:p>
          <a:p>
            <a:pPr marL="0" marR="0">
              <a:spcBef>
                <a:spcPts val="0"/>
              </a:spcBef>
              <a:spcAft>
                <a:spcPts val="0"/>
              </a:spcAft>
            </a:pPr>
            <a:endParaRPr lang="en-US" sz="1200" dirty="0">
              <a:solidFill>
                <a:schemeClr val="bg1"/>
              </a:solidFill>
              <a:ea typeface="Arial" charset="0"/>
              <a:cs typeface="Arial" charset="0"/>
            </a:endParaRPr>
          </a:p>
          <a:p>
            <a:pPr marL="342900" marR="0" lvl="0" indent="-342900">
              <a:spcBef>
                <a:spcPts val="0"/>
              </a:spcBef>
              <a:spcAft>
                <a:spcPts val="0"/>
              </a:spcAft>
              <a:buFont typeface="Symbol" charset="2"/>
              <a:buChar char=""/>
            </a:pPr>
            <a:r>
              <a:rPr lang="en-US" sz="1200" dirty="0" smtClean="0">
                <a:solidFill>
                  <a:schemeClr val="bg1"/>
                </a:solidFill>
                <a:ea typeface="Arial" charset="0"/>
                <a:cs typeface="Arial" charset="0"/>
              </a:rPr>
              <a:t>Draw </a:t>
            </a:r>
            <a:r>
              <a:rPr lang="en-US" sz="1200" dirty="0">
                <a:solidFill>
                  <a:schemeClr val="bg1"/>
                </a:solidFill>
                <a:ea typeface="Arial" charset="0"/>
                <a:cs typeface="Arial" charset="0"/>
              </a:rPr>
              <a:t>and color your dragon by hand</a:t>
            </a:r>
          </a:p>
          <a:p>
            <a:pPr marL="342900" marR="0" lvl="0" indent="-342900">
              <a:spcBef>
                <a:spcPts val="0"/>
              </a:spcBef>
              <a:spcAft>
                <a:spcPts val="0"/>
              </a:spcAft>
              <a:buFont typeface="Symbol" charset="2"/>
              <a:buChar char=""/>
            </a:pPr>
            <a:r>
              <a:rPr lang="en-US" sz="1200" dirty="0">
                <a:solidFill>
                  <a:schemeClr val="bg1"/>
                </a:solidFill>
                <a:ea typeface="Arial" charset="0"/>
                <a:cs typeface="Arial" charset="0"/>
              </a:rPr>
              <a:t>Trace, copy, or cut and paste the correct traits from </a:t>
            </a:r>
            <a:r>
              <a:rPr lang="en-US" sz="1200" dirty="0" smtClean="0">
                <a:solidFill>
                  <a:schemeClr val="bg1"/>
                </a:solidFill>
                <a:ea typeface="Arial" charset="0"/>
                <a:cs typeface="Arial" charset="0"/>
              </a:rPr>
              <a:t>the handout provided. </a:t>
            </a:r>
            <a:r>
              <a:rPr lang="en-US" sz="1200" dirty="0">
                <a:solidFill>
                  <a:schemeClr val="bg1"/>
                </a:solidFill>
                <a:ea typeface="Arial" charset="0"/>
                <a:cs typeface="Arial" charset="0"/>
              </a:rPr>
              <a:t>(I can also provide these images digitally, if you’d like to work in Photoshop or GIMP, </a:t>
            </a:r>
            <a:r>
              <a:rPr lang="en-US" sz="1200" dirty="0" err="1" smtClean="0">
                <a:solidFill>
                  <a:schemeClr val="bg1"/>
                </a:solidFill>
                <a:ea typeface="Arial" charset="0"/>
                <a:cs typeface="Arial" charset="0"/>
              </a:rPr>
              <a:t>etc</a:t>
            </a:r>
            <a:r>
              <a:rPr lang="en-US" sz="1200" dirty="0" smtClean="0">
                <a:solidFill>
                  <a:schemeClr val="bg1"/>
                </a:solidFill>
                <a:ea typeface="Arial" charset="0"/>
                <a:cs typeface="Arial" charset="0"/>
              </a:rPr>
              <a:t>).</a:t>
            </a:r>
            <a:endParaRPr lang="en-US" sz="1200" dirty="0">
              <a:solidFill>
                <a:schemeClr val="bg1"/>
              </a:solidFill>
              <a:ea typeface="Arial" charset="0"/>
              <a:cs typeface="Arial" charset="0"/>
            </a:endParaRPr>
          </a:p>
          <a:p>
            <a:pPr marL="342900" marR="0" lvl="0" indent="-342900">
              <a:spcBef>
                <a:spcPts val="0"/>
              </a:spcBef>
              <a:spcAft>
                <a:spcPts val="0"/>
              </a:spcAft>
              <a:buFont typeface="Symbol" charset="2"/>
              <a:buChar char=""/>
            </a:pPr>
            <a:r>
              <a:rPr lang="en-US" sz="1200" b="1" dirty="0">
                <a:solidFill>
                  <a:schemeClr val="bg1"/>
                </a:solidFill>
                <a:ea typeface="Arial" charset="0"/>
                <a:cs typeface="Arial" charset="0"/>
              </a:rPr>
              <a:t>Create your dragon online at the Dragon Maker at </a:t>
            </a:r>
            <a:r>
              <a:rPr lang="en-US" sz="1200" b="1" dirty="0" err="1">
                <a:solidFill>
                  <a:schemeClr val="bg1"/>
                </a:solidFill>
                <a:ea typeface="Arial" charset="0"/>
                <a:cs typeface="Arial" charset="0"/>
              </a:rPr>
              <a:t>DollDivine</a:t>
            </a:r>
            <a:r>
              <a:rPr lang="en-US" sz="1200" dirty="0">
                <a:solidFill>
                  <a:schemeClr val="bg1"/>
                </a:solidFill>
                <a:ea typeface="Arial" charset="0"/>
                <a:cs typeface="Arial" charset="0"/>
              </a:rPr>
              <a:t> (This is the option I recommend – the artwork is really cool). </a:t>
            </a:r>
          </a:p>
          <a:p>
            <a:pPr marL="457200" marR="0">
              <a:spcBef>
                <a:spcPts val="0"/>
              </a:spcBef>
              <a:spcAft>
                <a:spcPts val="0"/>
              </a:spcAft>
            </a:pPr>
            <a:r>
              <a:rPr lang="en-US" sz="1200" u="sng" dirty="0">
                <a:solidFill>
                  <a:schemeClr val="bg1"/>
                </a:solidFill>
                <a:ea typeface="Arial" charset="0"/>
                <a:cs typeface="Arial" charset="0"/>
                <a:hlinkClick r:id="rId3"/>
              </a:rPr>
              <a:t>http://www.dolldivine.com/dd-dragon-maker.php</a:t>
            </a:r>
            <a:r>
              <a:rPr lang="en-US" sz="1200" u="sng" dirty="0">
                <a:solidFill>
                  <a:schemeClr val="bg1"/>
                </a:solidFill>
                <a:ea typeface="Arial" charset="0"/>
                <a:cs typeface="Arial" charset="0"/>
              </a:rPr>
              <a:t> </a:t>
            </a:r>
            <a:endParaRPr lang="en-US" sz="1200" dirty="0">
              <a:solidFill>
                <a:schemeClr val="bg1"/>
              </a:solidFill>
              <a:ea typeface="Arial" charset="0"/>
              <a:cs typeface="Arial" charset="0"/>
            </a:endParaRPr>
          </a:p>
          <a:p>
            <a:pPr marL="0" marR="0">
              <a:spcBef>
                <a:spcPts val="0"/>
              </a:spcBef>
              <a:spcAft>
                <a:spcPts val="0"/>
              </a:spcAft>
            </a:pPr>
            <a:r>
              <a:rPr lang="en-US" sz="1200" dirty="0">
                <a:solidFill>
                  <a:schemeClr val="bg1"/>
                </a:solidFill>
                <a:ea typeface="Arial" charset="0"/>
                <a:cs typeface="Arial" charset="0"/>
              </a:rPr>
              <a:t> </a:t>
            </a:r>
          </a:p>
          <a:p>
            <a:pPr marL="0" marR="0">
              <a:spcBef>
                <a:spcPts val="0"/>
              </a:spcBef>
              <a:spcAft>
                <a:spcPts val="0"/>
              </a:spcAft>
            </a:pPr>
            <a:r>
              <a:rPr lang="en-US" sz="1200" dirty="0">
                <a:solidFill>
                  <a:schemeClr val="bg1"/>
                </a:solidFill>
                <a:ea typeface="Arial" charset="0"/>
                <a:cs typeface="Arial" charset="0"/>
              </a:rPr>
              <a:t>When creating an image, feel free to use your imagination, as long as the dragon has the correct phenotypic traits. </a:t>
            </a:r>
          </a:p>
          <a:p>
            <a:pPr marL="342900" marR="0" lvl="0" indent="-342900">
              <a:spcBef>
                <a:spcPts val="0"/>
              </a:spcBef>
              <a:spcAft>
                <a:spcPts val="0"/>
              </a:spcAft>
              <a:buFont typeface="Symbol" charset="2"/>
              <a:buChar char=""/>
            </a:pPr>
            <a:r>
              <a:rPr lang="en-US" sz="1200" dirty="0">
                <a:solidFill>
                  <a:schemeClr val="bg1"/>
                </a:solidFill>
                <a:ea typeface="Arial" charset="0"/>
                <a:cs typeface="Arial" charset="0"/>
              </a:rPr>
              <a:t>You can use </a:t>
            </a:r>
            <a:r>
              <a:rPr lang="en-US" sz="1200" dirty="0" smtClean="0">
                <a:solidFill>
                  <a:schemeClr val="bg1"/>
                </a:solidFill>
                <a:ea typeface="Arial" charset="0"/>
                <a:cs typeface="Arial" charset="0"/>
              </a:rPr>
              <a:t>any, </a:t>
            </a:r>
            <a:r>
              <a:rPr lang="en-US" sz="1200" dirty="0">
                <a:solidFill>
                  <a:schemeClr val="bg1"/>
                </a:solidFill>
                <a:ea typeface="Arial" charset="0"/>
                <a:cs typeface="Arial" charset="0"/>
              </a:rPr>
              <a:t>neck, arms, legs, or tail design</a:t>
            </a:r>
          </a:p>
          <a:p>
            <a:pPr marL="342900" marR="0" lvl="0" indent="-342900">
              <a:spcBef>
                <a:spcPts val="0"/>
              </a:spcBef>
              <a:spcAft>
                <a:spcPts val="0"/>
              </a:spcAft>
              <a:buFont typeface="Symbol" charset="2"/>
              <a:buChar char=""/>
            </a:pPr>
            <a:r>
              <a:rPr lang="en-US" sz="1200" dirty="0">
                <a:solidFill>
                  <a:schemeClr val="bg1"/>
                </a:solidFill>
                <a:ea typeface="Arial" charset="0"/>
                <a:cs typeface="Arial" charset="0"/>
              </a:rPr>
              <a:t>You may use any combination of colors for the body, stripes or spots that the dragon may have inherited, unless your dragon is albino. Albino dragons will be pure white, with no stripes or spots even if they inherited those traits from a parent. </a:t>
            </a:r>
            <a:endParaRPr lang="en-US" sz="1200" dirty="0" smtClean="0">
              <a:solidFill>
                <a:schemeClr val="bg1"/>
              </a:solidFill>
              <a:ea typeface="Arial" charset="0"/>
              <a:cs typeface="Arial" charset="0"/>
            </a:endParaRPr>
          </a:p>
          <a:p>
            <a:pPr marL="342900" marR="0" lvl="0" indent="-342900">
              <a:spcBef>
                <a:spcPts val="0"/>
              </a:spcBef>
              <a:spcAft>
                <a:spcPts val="0"/>
              </a:spcAft>
              <a:buFont typeface="Symbol" charset="2"/>
              <a:buChar char=""/>
            </a:pPr>
            <a:r>
              <a:rPr lang="en-US" sz="1200" dirty="0" smtClean="0">
                <a:solidFill>
                  <a:schemeClr val="bg1"/>
                </a:solidFill>
                <a:ea typeface="Arial" charset="0"/>
                <a:cs typeface="Arial" charset="0"/>
              </a:rPr>
              <a:t>Only choose a head with a nose horn if your dragon inherited that trait</a:t>
            </a:r>
            <a:endParaRPr lang="en-US" sz="1200" dirty="0">
              <a:solidFill>
                <a:schemeClr val="bg1"/>
              </a:solidFill>
              <a:ea typeface="Arial" charset="0"/>
              <a:cs typeface="Arial" charset="0"/>
            </a:endParaRPr>
          </a:p>
          <a:p>
            <a:pPr marL="0" marR="0">
              <a:spcBef>
                <a:spcPts val="0"/>
              </a:spcBef>
              <a:spcAft>
                <a:spcPts val="0"/>
              </a:spcAft>
            </a:pPr>
            <a:r>
              <a:rPr lang="en-US" sz="1200" dirty="0">
                <a:solidFill>
                  <a:schemeClr val="bg1"/>
                </a:solidFill>
                <a:ea typeface="Arial" charset="0"/>
                <a:cs typeface="Arial" charset="0"/>
              </a:rPr>
              <a:t> </a:t>
            </a:r>
          </a:p>
          <a:p>
            <a:pPr marL="0" marR="0">
              <a:spcBef>
                <a:spcPts val="0"/>
              </a:spcBef>
              <a:spcAft>
                <a:spcPts val="0"/>
              </a:spcAft>
            </a:pPr>
            <a:r>
              <a:rPr lang="en-US" sz="1200" dirty="0">
                <a:solidFill>
                  <a:schemeClr val="bg1"/>
                </a:solidFill>
                <a:ea typeface="Arial" charset="0"/>
                <a:cs typeface="Arial" charset="0"/>
              </a:rPr>
              <a:t>If you are working with a partner, even though you can both have the same phenotypes for your dragon, you’ll need to each make your own individual </a:t>
            </a:r>
            <a:r>
              <a:rPr lang="en-US" sz="1200" dirty="0" smtClean="0">
                <a:solidFill>
                  <a:schemeClr val="bg1"/>
                </a:solidFill>
                <a:ea typeface="Arial" charset="0"/>
                <a:cs typeface="Arial" charset="0"/>
              </a:rPr>
              <a:t>image. You </a:t>
            </a:r>
            <a:r>
              <a:rPr lang="en-US" sz="1200" dirty="0">
                <a:solidFill>
                  <a:schemeClr val="bg1"/>
                </a:solidFill>
                <a:ea typeface="Arial" charset="0"/>
                <a:cs typeface="Arial" charset="0"/>
              </a:rPr>
              <a:t>can submit a digital image (for example, a screen capture from the Dragon Maker site) as an email</a:t>
            </a:r>
            <a:r>
              <a:rPr lang="en-US" sz="1200" dirty="0" smtClean="0">
                <a:solidFill>
                  <a:schemeClr val="bg1"/>
                </a:solidFill>
                <a:ea typeface="Arial" charset="0"/>
                <a:cs typeface="Arial" charset="0"/>
              </a:rPr>
              <a:t>, to </a:t>
            </a:r>
            <a:r>
              <a:rPr lang="en-US" sz="1200" dirty="0" err="1">
                <a:solidFill>
                  <a:schemeClr val="bg1"/>
                </a:solidFill>
                <a:ea typeface="Arial" charset="0"/>
                <a:cs typeface="Arial" charset="0"/>
              </a:rPr>
              <a:t>stjohnw@sonoma.edu</a:t>
            </a:r>
            <a:r>
              <a:rPr lang="en-US" sz="1200" dirty="0" smtClean="0">
                <a:solidFill>
                  <a:schemeClr val="bg1"/>
                </a:solidFill>
                <a:ea typeface="Arial" charset="0"/>
                <a:cs typeface="Arial" charset="0"/>
              </a:rPr>
              <a:t>.</a:t>
            </a:r>
            <a:endParaRPr lang="en-US" sz="1200" dirty="0">
              <a:solidFill>
                <a:schemeClr val="bg1"/>
              </a:solidFill>
              <a:ea typeface="Arial" charset="0"/>
              <a:cs typeface="Arial" charset="0"/>
            </a:endParaRPr>
          </a:p>
          <a:p>
            <a:pPr marL="0" marR="0">
              <a:spcBef>
                <a:spcPts val="0"/>
              </a:spcBef>
              <a:spcAft>
                <a:spcPts val="0"/>
              </a:spcAft>
            </a:pPr>
            <a:r>
              <a:rPr lang="en-US" sz="1200" dirty="0">
                <a:solidFill>
                  <a:schemeClr val="bg1"/>
                </a:solidFill>
                <a:ea typeface="Arial" charset="0"/>
                <a:cs typeface="Arial" charset="0"/>
              </a:rPr>
              <a:t> </a:t>
            </a:r>
          </a:p>
          <a:p>
            <a:pPr marL="0" marR="0">
              <a:spcBef>
                <a:spcPts val="0"/>
              </a:spcBef>
              <a:spcAft>
                <a:spcPts val="0"/>
              </a:spcAft>
            </a:pPr>
            <a:r>
              <a:rPr lang="en-US" sz="1200" dirty="0">
                <a:solidFill>
                  <a:schemeClr val="bg1"/>
                </a:solidFill>
                <a:ea typeface="Arial" charset="0"/>
                <a:cs typeface="Arial" charset="0"/>
              </a:rPr>
              <a:t>I’m looking forward to seeing your dragons! </a:t>
            </a:r>
          </a:p>
          <a:p>
            <a:r>
              <a:rPr lang="en-US" sz="1200" dirty="0">
                <a:solidFill>
                  <a:schemeClr val="bg1"/>
                </a:solidFill>
                <a:ea typeface="Arial" charset="0"/>
                <a:cs typeface="Arial" charset="0"/>
              </a:rPr>
              <a:t/>
            </a:r>
            <a:br>
              <a:rPr lang="en-US" sz="1200" dirty="0">
                <a:solidFill>
                  <a:schemeClr val="bg1"/>
                </a:solidFill>
                <a:ea typeface="Arial" charset="0"/>
                <a:cs typeface="Arial" charset="0"/>
              </a:rPr>
            </a:br>
            <a:endParaRPr lang="en-US" sz="1200" dirty="0">
              <a:solidFill>
                <a:schemeClr val="bg1"/>
              </a:solidFill>
              <a:ea typeface="Arial" charset="0"/>
              <a:cs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902" y="1093110"/>
            <a:ext cx="2960853" cy="2759708"/>
          </a:xfrm>
          <a:prstGeom prst="round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60725">
            <a:off x="971431" y="1352718"/>
            <a:ext cx="2259390" cy="2438400"/>
          </a:xfrm>
          <a:prstGeom prst="rect">
            <a:avLst/>
          </a:prstGeom>
        </p:spPr>
      </p:pic>
      <p:sp>
        <p:nvSpPr>
          <p:cNvPr id="9" name="Title 1"/>
          <p:cNvSpPr txBox="1">
            <a:spLocks/>
          </p:cNvSpPr>
          <p:nvPr/>
        </p:nvSpPr>
        <p:spPr bwMode="auto">
          <a:xfrm>
            <a:off x="342901" y="7732702"/>
            <a:ext cx="6781800" cy="115358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kern="1200">
                <a:solidFill>
                  <a:schemeClr val="tx2"/>
                </a:solidFill>
                <a:latin typeface="Arial"/>
                <a:ea typeface="ＭＳ Ｐゴシック" charset="0"/>
                <a:cs typeface="ＭＳ Ｐゴシック" charset="0"/>
              </a:defRPr>
            </a:lvl1pPr>
            <a:lvl2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5400">
                <a:solidFill>
                  <a:schemeClr val="tx2"/>
                </a:solidFill>
                <a:latin typeface="Book Antiqua"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1400" dirty="0" smtClean="0">
                <a:solidFill>
                  <a:schemeClr val="tx2">
                    <a:lumMod val="75000"/>
                  </a:schemeClr>
                </a:solidFill>
              </a:rPr>
              <a:t>Follow up Questions:</a:t>
            </a:r>
            <a:br>
              <a:rPr lang="en-US" sz="1400" dirty="0" smtClean="0">
                <a:solidFill>
                  <a:schemeClr val="tx2">
                    <a:lumMod val="75000"/>
                  </a:schemeClr>
                </a:solidFill>
              </a:rPr>
            </a:br>
            <a:endParaRPr lang="en-US" sz="1400" dirty="0">
              <a:solidFill>
                <a:schemeClr val="tx2">
                  <a:lumMod val="75000"/>
                </a:schemeClr>
              </a:solidFill>
            </a:endParaRPr>
          </a:p>
        </p:txBody>
      </p:sp>
      <p:sp>
        <p:nvSpPr>
          <p:cNvPr id="10" name="TextBox 9"/>
          <p:cNvSpPr txBox="1"/>
          <p:nvPr/>
        </p:nvSpPr>
        <p:spPr>
          <a:xfrm>
            <a:off x="342902" y="8383134"/>
            <a:ext cx="6135854" cy="830997"/>
          </a:xfrm>
          <a:prstGeom prst="rect">
            <a:avLst/>
          </a:prstGeom>
          <a:noFill/>
        </p:spPr>
        <p:txBody>
          <a:bodyPr wrap="square" rtlCol="0">
            <a:spAutoFit/>
          </a:bodyPr>
          <a:lstStyle/>
          <a:p>
            <a:r>
              <a:rPr lang="en-US" sz="1200" dirty="0" smtClean="0">
                <a:solidFill>
                  <a:srgbClr val="000000"/>
                </a:solidFill>
              </a:rPr>
              <a:t>We’re </a:t>
            </a:r>
            <a:r>
              <a:rPr lang="en-US" sz="1200" dirty="0" smtClean="0">
                <a:solidFill>
                  <a:srgbClr val="000000"/>
                </a:solidFill>
              </a:rPr>
              <a:t>almost done with your first adventure as a dragon breeder. Please complete the follow-up </a:t>
            </a:r>
            <a:r>
              <a:rPr lang="en-US" sz="1200" dirty="0" smtClean="0">
                <a:solidFill>
                  <a:srgbClr val="000000"/>
                </a:solidFill>
              </a:rPr>
              <a:t>questions in the </a:t>
            </a:r>
            <a:r>
              <a:rPr lang="en-US" sz="1200" dirty="0" smtClean="0">
                <a:solidFill>
                  <a:srgbClr val="000000"/>
                </a:solidFill>
              </a:rPr>
              <a:t>worksheet. If you’re fuzzy about some of the answers, you should find the information you need in my inheritance </a:t>
            </a:r>
            <a:r>
              <a:rPr lang="en-US" sz="1200" dirty="0" smtClean="0">
                <a:solidFill>
                  <a:srgbClr val="000000"/>
                </a:solidFill>
              </a:rPr>
              <a:t>lectures. </a:t>
            </a:r>
            <a:endParaRPr lang="en-US" sz="1200" dirty="0" smtClean="0">
              <a:solidFill>
                <a:srgbClr val="000000"/>
              </a:solidFill>
            </a:endParaRPr>
          </a:p>
          <a:p>
            <a:endParaRPr lang="en-US" sz="1200" dirty="0">
              <a:solidFill>
                <a:srgbClr val="000000"/>
              </a:solidFill>
            </a:endParaRPr>
          </a:p>
        </p:txBody>
      </p:sp>
    </p:spTree>
    <p:extLst>
      <p:ext uri="{BB962C8B-B14F-4D97-AF65-F5344CB8AC3E}">
        <p14:creationId xmlns:p14="http://schemas.microsoft.com/office/powerpoint/2010/main" val="40182977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Custom 7">
      <a:dk1>
        <a:srgbClr val="000000"/>
      </a:dk1>
      <a:lt1>
        <a:srgbClr val="FFFFFF"/>
      </a:lt1>
      <a:dk2>
        <a:srgbClr val="DDCC94"/>
      </a:dk2>
      <a:lt2>
        <a:srgbClr val="004080"/>
      </a:lt2>
      <a:accent1>
        <a:srgbClr val="4B5A60"/>
      </a:accent1>
      <a:accent2>
        <a:srgbClr val="9C5238"/>
      </a:accent2>
      <a:accent3>
        <a:srgbClr val="504539"/>
      </a:accent3>
      <a:accent4>
        <a:srgbClr val="DAC78D"/>
      </a:accent4>
      <a:accent5>
        <a:srgbClr val="408000"/>
      </a:accent5>
      <a:accent6>
        <a:srgbClr val="BAD6AD"/>
      </a:accent6>
      <a:hlink>
        <a:srgbClr val="524A82"/>
      </a:hlink>
      <a:folHlink>
        <a:srgbClr val="8F9954"/>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23951</TotalTime>
  <Words>1365</Words>
  <Application>Microsoft Macintosh PowerPoint</Application>
  <PresentationFormat>On-screen Show (4:3)</PresentationFormat>
  <Paragraphs>209</Paragraphs>
  <Slides>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Book Antiqua</vt:lpstr>
      <vt:lpstr>Monotype Sorts</vt:lpstr>
      <vt:lpstr>ＭＳ Ｐゴシック</vt:lpstr>
      <vt:lpstr>Symbol</vt:lpstr>
      <vt:lpstr>Tahoma</vt:lpstr>
      <vt:lpstr>Times New Roman</vt:lpstr>
      <vt:lpstr>Wingdings</vt:lpstr>
      <vt:lpstr>Arial</vt:lpstr>
      <vt:lpstr>Hardcover</vt:lpstr>
      <vt:lpstr>Dragon Genetics:  Understanding Inheritance</vt:lpstr>
      <vt:lpstr>Dragon Genetics</vt:lpstr>
      <vt:lpstr>Station 4: Dragon Genetics - Punnett Squares</vt:lpstr>
      <vt:lpstr>PowerPoint Presentation</vt:lpstr>
      <vt:lpstr>Stripes: Dominant or Recessive?</vt:lpstr>
      <vt:lpstr>Spots or Not?</vt:lpstr>
      <vt:lpstr>PowerPoint Presentation</vt:lpstr>
      <vt:lpstr>PowerPoint Presentation</vt:lpstr>
      <vt:lpstr>Station 7: Create Your Dragon!</vt:lpstr>
    </vt:vector>
  </TitlesOfParts>
  <Manager/>
  <Company>Pearson</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Dragon Genetics</dc:title>
  <dc:subject/>
  <dc:creator>Wendy St. John</dc:creator>
  <cp:keywords/>
  <dc:description/>
  <cp:lastModifiedBy>Wendy St. John</cp:lastModifiedBy>
  <cp:revision>1259</cp:revision>
  <cp:lastPrinted>2005-04-01T00:26:31Z</cp:lastPrinted>
  <dcterms:created xsi:type="dcterms:W3CDTF">2011-06-25T21:28:55Z</dcterms:created>
  <dcterms:modified xsi:type="dcterms:W3CDTF">2017-06-07T04:07:07Z</dcterms:modified>
  <cp:category/>
</cp:coreProperties>
</file>